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2"/>
  </p:notesMasterIdLst>
  <p:handoutMasterIdLst>
    <p:handoutMasterId r:id="rId63"/>
  </p:handoutMasterIdLst>
  <p:sldIdLst>
    <p:sldId id="1962" r:id="rId2"/>
    <p:sldId id="1963" r:id="rId3"/>
    <p:sldId id="1850" r:id="rId4"/>
    <p:sldId id="1851" r:id="rId5"/>
    <p:sldId id="1853" r:id="rId6"/>
    <p:sldId id="1861" r:id="rId7"/>
    <p:sldId id="1859" r:id="rId8"/>
    <p:sldId id="1860" r:id="rId9"/>
    <p:sldId id="1862" r:id="rId10"/>
    <p:sldId id="1863" r:id="rId11"/>
    <p:sldId id="1864" r:id="rId12"/>
    <p:sldId id="1865" r:id="rId13"/>
    <p:sldId id="1866" r:id="rId14"/>
    <p:sldId id="1867" r:id="rId15"/>
    <p:sldId id="1868" r:id="rId16"/>
    <p:sldId id="1869" r:id="rId17"/>
    <p:sldId id="1870" r:id="rId18"/>
    <p:sldId id="1871" r:id="rId19"/>
    <p:sldId id="1872" r:id="rId20"/>
    <p:sldId id="1873" r:id="rId21"/>
    <p:sldId id="1874" r:id="rId22"/>
    <p:sldId id="1875" r:id="rId23"/>
    <p:sldId id="1996" r:id="rId24"/>
    <p:sldId id="1876" r:id="rId25"/>
    <p:sldId id="1995" r:id="rId26"/>
    <p:sldId id="1877" r:id="rId27"/>
    <p:sldId id="904" r:id="rId28"/>
    <p:sldId id="985" r:id="rId29"/>
    <p:sldId id="1997" r:id="rId30"/>
    <p:sldId id="899" r:id="rId31"/>
    <p:sldId id="988" r:id="rId32"/>
    <p:sldId id="1878" r:id="rId33"/>
    <p:sldId id="1879" r:id="rId34"/>
    <p:sldId id="1880" r:id="rId35"/>
    <p:sldId id="1881" r:id="rId36"/>
    <p:sldId id="1777" r:id="rId37"/>
    <p:sldId id="1998" r:id="rId38"/>
    <p:sldId id="1999" r:id="rId39"/>
    <p:sldId id="2000" r:id="rId40"/>
    <p:sldId id="2001" r:id="rId41"/>
    <p:sldId id="2002" r:id="rId42"/>
    <p:sldId id="2003" r:id="rId43"/>
    <p:sldId id="2004" r:id="rId44"/>
    <p:sldId id="2005" r:id="rId45"/>
    <p:sldId id="2006" r:id="rId46"/>
    <p:sldId id="2007" r:id="rId47"/>
    <p:sldId id="2008" r:id="rId48"/>
    <p:sldId id="2011" r:id="rId49"/>
    <p:sldId id="2009" r:id="rId50"/>
    <p:sldId id="2010" r:id="rId51"/>
    <p:sldId id="2012" r:id="rId52"/>
    <p:sldId id="2013" r:id="rId53"/>
    <p:sldId id="2014" r:id="rId54"/>
    <p:sldId id="2015" r:id="rId55"/>
    <p:sldId id="2016" r:id="rId56"/>
    <p:sldId id="2017" r:id="rId57"/>
    <p:sldId id="2018" r:id="rId58"/>
    <p:sldId id="2020" r:id="rId59"/>
    <p:sldId id="2019" r:id="rId60"/>
    <p:sldId id="2021" r:id="rId6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4" autoAdjust="0"/>
    <p:restoredTop sz="88339" autoAdjust="0"/>
  </p:normalViewPr>
  <p:slideViewPr>
    <p:cSldViewPr>
      <p:cViewPr>
        <p:scale>
          <a:sx n="100" d="100"/>
          <a:sy n="100" d="100"/>
        </p:scale>
        <p:origin x="168" y="2264"/>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defRPr cap="all"/>
          </a:pPr>
          <a:r>
            <a:rPr lang="en-US" dirty="0"/>
            <a:t>Homework 8 due Date Tonight by 11:59pm</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defRPr cap="all"/>
          </a:pPr>
          <a:r>
            <a:rPr lang="en-US" dirty="0"/>
            <a:t>I distributed data for HW9 for everyone who completed IRB training</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defRPr cap="all"/>
          </a:pPr>
          <a:r>
            <a:rPr lang="en-US" dirty="0"/>
            <a:t>Quiz on Chapters 15&amp;16 will be released Later this week.</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988EC321-72E2-404C-996C-C8E4192CF618}" type="presOf" srcId="{B9488D4D-20BC-A74B-B903-9FB5BDF9328A}" destId="{B56C9C69-FC87-EF4A-AEC3-CD1CF4FECB24}" srcOrd="0" destOrd="0" presId="urn:microsoft.com/office/officeart/2018/5/layout/IconCircleLabelList"/>
    <dgm:cxn modelId="{63B73B47-E79F-6B49-BC5C-C8E76BCFA2D5}"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5FF2E39E-E795-D54B-A679-E84C2E12AB39}" type="presOf" srcId="{4834F1F5-4DCE-F841-9D16-1C5223A279F2}" destId="{81B5FC69-07EB-0549-94D4-CE2254A70F10}"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C7A6056-1AD2-AC44-8C60-0FA8E95D5376}" type="presParOf" srcId="{FA6F86CD-E4C6-45E4-86A1-A834C01437A2}" destId="{0C95F5D4-3CC5-4D8D-BD27-16C8D312ED26}" srcOrd="0" destOrd="0" presId="urn:microsoft.com/office/officeart/2018/5/layout/IconCircleLabelList"/>
    <dgm:cxn modelId="{415D77FE-142A-4646-8557-ECD516C99792}" type="presParOf" srcId="{0C95F5D4-3CC5-4D8D-BD27-16C8D312ED26}" destId="{BB7B20E3-0E3B-4E4B-9ECE-B8F32F334FBB}" srcOrd="0" destOrd="0" presId="urn:microsoft.com/office/officeart/2018/5/layout/IconCircleLabelList"/>
    <dgm:cxn modelId="{713DC0A7-DF11-8D42-9741-20ABBA95A44E}" type="presParOf" srcId="{0C95F5D4-3CC5-4D8D-BD27-16C8D312ED26}" destId="{C08A7AEB-4C4D-480E-899D-C8D973B4E87F}" srcOrd="1" destOrd="0" presId="urn:microsoft.com/office/officeart/2018/5/layout/IconCircleLabelList"/>
    <dgm:cxn modelId="{104F3387-35CC-284A-89D7-6F4EB6BB5FA7}" type="presParOf" srcId="{0C95F5D4-3CC5-4D8D-BD27-16C8D312ED26}" destId="{10983C55-7228-40AC-87AC-7847B9E628AA}" srcOrd="2" destOrd="0" presId="urn:microsoft.com/office/officeart/2018/5/layout/IconCircleLabelList"/>
    <dgm:cxn modelId="{1D4CC298-CA16-B44F-B622-E2B636C30D69}" type="presParOf" srcId="{0C95F5D4-3CC5-4D8D-BD27-16C8D312ED26}" destId="{2CB5AC62-5A17-4481-94E4-356D126F59F0}" srcOrd="3" destOrd="0" presId="urn:microsoft.com/office/officeart/2018/5/layout/IconCircleLabelList"/>
    <dgm:cxn modelId="{B25F8A0D-8161-C54D-A491-6C23C3CA8C6F}" type="presParOf" srcId="{FA6F86CD-E4C6-45E4-86A1-A834C01437A2}" destId="{AC9C82FC-4835-504C-A63C-23FC52DD53B8}" srcOrd="1" destOrd="0" presId="urn:microsoft.com/office/officeart/2018/5/layout/IconCircleLabelList"/>
    <dgm:cxn modelId="{20E50D92-CEBA-0846-8453-0A79152EA2F2}" type="presParOf" srcId="{FA6F86CD-E4C6-45E4-86A1-A834C01437A2}" destId="{AB330A88-ACA2-4A4F-9ED7-9120950BCF0A}" srcOrd="2" destOrd="0" presId="urn:microsoft.com/office/officeart/2018/5/layout/IconCircleLabelList"/>
    <dgm:cxn modelId="{1CF46546-0618-8549-976D-D3E224D64AD1}" type="presParOf" srcId="{AB330A88-ACA2-4A4F-9ED7-9120950BCF0A}" destId="{8C06C4DA-D39A-0F4A-95EB-437191337F58}" srcOrd="0" destOrd="0" presId="urn:microsoft.com/office/officeart/2018/5/layout/IconCircleLabelList"/>
    <dgm:cxn modelId="{E9396CEB-9643-FD4F-BB30-857E7A8F293B}" type="presParOf" srcId="{AB330A88-ACA2-4A4F-9ED7-9120950BCF0A}" destId="{243EF911-4B62-FC4F-AA42-827164F58DAE}" srcOrd="1" destOrd="0" presId="urn:microsoft.com/office/officeart/2018/5/layout/IconCircleLabelList"/>
    <dgm:cxn modelId="{C2C695FC-6E07-DD42-96D0-D4CBB7B77BE3}" type="presParOf" srcId="{AB330A88-ACA2-4A4F-9ED7-9120950BCF0A}" destId="{9CD76090-A899-5B49-B719-BA92405931A4}" srcOrd="2" destOrd="0" presId="urn:microsoft.com/office/officeart/2018/5/layout/IconCircleLabelList"/>
    <dgm:cxn modelId="{E225DB45-33D4-3047-8C58-2D7ACFD53B8A}" type="presParOf" srcId="{AB330A88-ACA2-4A4F-9ED7-9120950BCF0A}" destId="{81B5FC69-07EB-0549-94D4-CE2254A70F10}" srcOrd="3" destOrd="0" presId="urn:microsoft.com/office/officeart/2018/5/layout/IconCircleLabelList"/>
    <dgm:cxn modelId="{08F074A5-F3BA-5F45-900B-77DE64CFFA74}" type="presParOf" srcId="{FA6F86CD-E4C6-45E4-86A1-A834C01437A2}" destId="{0AD2E5BB-2B9C-D345-8DC2-6F50A77B1CF7}" srcOrd="3" destOrd="0" presId="urn:microsoft.com/office/officeart/2018/5/layout/IconCircleLabelList"/>
    <dgm:cxn modelId="{90EE033F-E2B4-DF45-B86D-FDB0C4638AE8}" type="presParOf" srcId="{FA6F86CD-E4C6-45E4-86A1-A834C01437A2}" destId="{AC58DC09-C5E9-724F-8F95-D677E2AC8FF9}" srcOrd="4" destOrd="0" presId="urn:microsoft.com/office/officeart/2018/5/layout/IconCircleLabelList"/>
    <dgm:cxn modelId="{CEA4A410-5810-F44E-97D3-85CF4AEE2E30}" type="presParOf" srcId="{AC58DC09-C5E9-724F-8F95-D677E2AC8FF9}" destId="{3614C10E-EA6A-4B4A-9BDF-2D4311A30337}" srcOrd="0" destOrd="0" presId="urn:microsoft.com/office/officeart/2018/5/layout/IconCircleLabelList"/>
    <dgm:cxn modelId="{F71F04A2-2CBC-2944-904B-57281A300354}" type="presParOf" srcId="{AC58DC09-C5E9-724F-8F95-D677E2AC8FF9}" destId="{41B4A095-49B4-A241-BF86-8A52455C8469}" srcOrd="1" destOrd="0" presId="urn:microsoft.com/office/officeart/2018/5/layout/IconCircleLabelList"/>
    <dgm:cxn modelId="{FF75D074-8F91-164D-81D4-212B9271295F}" type="presParOf" srcId="{AC58DC09-C5E9-724F-8F95-D677E2AC8FF9}" destId="{38F2B737-1CDC-5B4B-B004-B3A89D6E5A02}" srcOrd="2" destOrd="0" presId="urn:microsoft.com/office/officeart/2018/5/layout/IconCircleLabelList"/>
    <dgm:cxn modelId="{1B1A68F1-26ED-2D48-8F71-F48F74B58DAF}"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Homework 8 due Date Tonight by 11:59pm</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Quiz on Chapters 15&amp;16 will be released Later this week.</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I distributed data for HW9 for everyone who completed IRB training</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88485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697780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26497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55552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4202018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364119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544641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406892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156889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999754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225212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Stanford Question Answering Dataset (</a:t>
            </a:r>
            <a:r>
              <a:rPr lang="en-US" sz="1200" b="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consists of passages from Wikipedia and associated questions whose answers are spans from the passage, for just over150,000 questions.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762729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996830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2802005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Temporal normalization </a:t>
            </a:r>
            <a:r>
              <a:rPr lang="en-US" sz="1200" kern="1200" dirty="0">
                <a:solidFill>
                  <a:schemeClr val="tx1"/>
                </a:solidFill>
                <a:effectLst/>
                <a:latin typeface="+mn-lt"/>
                <a:ea typeface="+mn-ea"/>
                <a:cs typeface="+mn-cs"/>
              </a:rPr>
              <a:t>is the process of mapping a temporal expression to either a specific point in time or to a duration. Points in time correspond to calendar dates, to times of day, or both. Durations primarily consist of lengths of time but may also include information about start and end points.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58876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Reporting events: </a:t>
            </a:r>
          </a:p>
          <a:p>
            <a:r>
              <a:rPr lang="en-US" dirty="0"/>
              <a:t>Events are to be classified as actions, states, reporting events (</a:t>
            </a:r>
            <a:r>
              <a:rPr lang="en-US" i="1" dirty="0"/>
              <a:t>say, report, tell, explain</a:t>
            </a:r>
            <a:r>
              <a:rPr lang="en-US" dirty="0"/>
              <a:t>), perception events, and so on. The aspect, tense, and modality of each event also needs to be extracted.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73134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903011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Arrows indicate the </a:t>
            </a:r>
            <a:r>
              <a:rPr lang="en-US" sz="1200" i="1" kern="1200" dirty="0">
                <a:solidFill>
                  <a:schemeClr val="tx1"/>
                </a:solidFill>
                <a:effectLst/>
                <a:latin typeface="+mn-lt"/>
                <a:ea typeface="+mn-ea"/>
                <a:cs typeface="+mn-cs"/>
              </a:rPr>
              <a:t>before </a:t>
            </a:r>
            <a:r>
              <a:rPr lang="en-US" sz="1200" kern="1200" dirty="0">
                <a:solidFill>
                  <a:schemeClr val="tx1"/>
                </a:solidFill>
                <a:effectLst/>
                <a:latin typeface="+mn-lt"/>
                <a:ea typeface="+mn-ea"/>
                <a:cs typeface="+mn-cs"/>
              </a:rPr>
              <a:t>relation.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Dotted lines indicate incorrect </a:t>
            </a:r>
            <a:r>
              <a:rPr lang="en-US" sz="1200" i="1" kern="1200" dirty="0">
                <a:solidFill>
                  <a:schemeClr val="tx1"/>
                </a:solidFill>
                <a:effectLst/>
                <a:latin typeface="+mn-lt"/>
                <a:ea typeface="+mn-ea"/>
                <a:cs typeface="+mn-cs"/>
              </a:rPr>
              <a:t>before </a:t>
            </a:r>
            <a:r>
              <a:rPr lang="en-US" sz="1200" kern="1200" dirty="0">
                <a:solidFill>
                  <a:schemeClr val="tx1"/>
                </a:solidFill>
                <a:effectLst/>
                <a:latin typeface="+mn-lt"/>
                <a:ea typeface="+mn-ea"/>
                <a:cs typeface="+mn-cs"/>
              </a:rPr>
              <a:t>relations.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663301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47252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494013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4265763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936555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 of building semantic </a:t>
            </a:r>
            <a:r>
              <a:rPr lang="en-US" sz="1200" kern="1200" dirty="0" err="1">
                <a:solidFill>
                  <a:schemeClr val="tx1"/>
                </a:solidFill>
                <a:effectLst/>
                <a:latin typeface="+mn-lt"/>
                <a:ea typeface="+mn-ea"/>
                <a:cs typeface="+mn-cs"/>
              </a:rPr>
              <a:t>reprentation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What states border Texas? </a:t>
            </a:r>
            <a:r>
              <a:rPr lang="en-US" sz="1200" kern="1200" dirty="0">
                <a:solidFill>
                  <a:schemeClr val="tx1"/>
                </a:solidFill>
                <a:effectLst/>
                <a:latin typeface="+mn-lt"/>
                <a:ea typeface="+mn-ea"/>
                <a:cs typeface="+mn-cs"/>
                <a:sym typeface="Wingdings" pitchFamily="2" charset="2"/>
              </a:rPr>
              <a:t> </a:t>
            </a:r>
            <a:r>
              <a:rPr lang="en-US" sz="1200" kern="1200" dirty="0" err="1">
                <a:solidFill>
                  <a:schemeClr val="tx1"/>
                </a:solidFill>
                <a:effectLst/>
                <a:latin typeface="+mn-lt"/>
                <a:ea typeface="+mn-ea"/>
                <a:cs typeface="+mn-cs"/>
                <a:sym typeface="Wingdings" pitchFamily="2" charset="2"/>
              </a:rPr>
              <a:t>ƛ</a:t>
            </a:r>
            <a:r>
              <a:rPr lang="en-US" sz="1200" kern="1200" dirty="0" err="1">
                <a:solidFill>
                  <a:schemeClr val="tx1"/>
                </a:solidFill>
                <a:effectLst/>
                <a:latin typeface="+mn-lt"/>
                <a:ea typeface="+mn-ea"/>
                <a:cs typeface="+mn-cs"/>
              </a:rPr>
              <a:t>x:state</a:t>
            </a:r>
            <a:r>
              <a:rPr lang="en-US" sz="1200" kern="1200" dirty="0">
                <a:solidFill>
                  <a:schemeClr val="tx1"/>
                </a:solidFill>
                <a:effectLst/>
                <a:latin typeface="+mn-lt"/>
                <a:ea typeface="+mn-ea"/>
                <a:cs typeface="+mn-cs"/>
              </a:rPr>
              <a:t>(x)^borders(x; </a:t>
            </a:r>
            <a:r>
              <a:rPr lang="en-US" sz="1200" kern="1200" dirty="0" err="1">
                <a:solidFill>
                  <a:schemeClr val="tx1"/>
                </a:solidFill>
                <a:effectLst/>
                <a:latin typeface="+mn-lt"/>
                <a:ea typeface="+mn-ea"/>
                <a:cs typeface="+mn-cs"/>
              </a:rPr>
              <a:t>texas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was Ada Lovelace born?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birth-year (Ada Lovelace, ?x).</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834276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4278279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event can be described by a verb (sold, bought) or a noun (purchase), and XYZ Corp can be the syntactic subject (of bought), the indirect object (of sold), or in a genitive or noun compound relation (with the noun purchase) despite having notionally the same role in all of them:</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387993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there is no Arg0 role for </a:t>
            </a:r>
            <a:r>
              <a:rPr lang="en-US" sz="1200" i="1" kern="1200" dirty="0">
                <a:solidFill>
                  <a:schemeClr val="tx1"/>
                </a:solidFill>
                <a:effectLst/>
                <a:latin typeface="+mn-lt"/>
                <a:ea typeface="+mn-ea"/>
                <a:cs typeface="+mn-cs"/>
              </a:rPr>
              <a:t>fall</a:t>
            </a:r>
            <a:r>
              <a:rPr lang="en-US" sz="1200" kern="1200" dirty="0">
                <a:solidFill>
                  <a:schemeClr val="tx1"/>
                </a:solidFill>
                <a:effectLst/>
                <a:latin typeface="+mn-lt"/>
                <a:ea typeface="+mn-ea"/>
                <a:cs typeface="+mn-cs"/>
              </a:rPr>
              <a:t>, because the normal subject of </a:t>
            </a:r>
            <a:r>
              <a:rPr lang="en-US" sz="1200" i="1" kern="1200" dirty="0">
                <a:solidFill>
                  <a:schemeClr val="tx1"/>
                </a:solidFill>
                <a:effectLst/>
                <a:latin typeface="+mn-lt"/>
                <a:ea typeface="+mn-ea"/>
                <a:cs typeface="+mn-cs"/>
              </a:rPr>
              <a:t>fall </a:t>
            </a:r>
            <a:r>
              <a:rPr lang="en-US" sz="1200" kern="1200" dirty="0">
                <a:solidFill>
                  <a:schemeClr val="tx1"/>
                </a:solidFill>
                <a:effectLst/>
                <a:latin typeface="+mn-lt"/>
                <a:ea typeface="+mn-ea"/>
                <a:cs typeface="+mn-cs"/>
              </a:rPr>
              <a:t>is a PROTO-PATIENT.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966646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PropBank</a:t>
            </a:r>
            <a:r>
              <a:rPr lang="en-US" sz="1200" kern="1200" dirty="0">
                <a:solidFill>
                  <a:schemeClr val="tx1"/>
                </a:solidFill>
                <a:effectLst/>
                <a:latin typeface="+mn-lt"/>
                <a:ea typeface="+mn-ea"/>
                <a:cs typeface="+mn-cs"/>
              </a:rPr>
              <a:t> semantic role labeling would allow us to infer the commonality in the event structures of the following three examples, that is, that in each case </a:t>
            </a:r>
            <a:r>
              <a:rPr lang="en-US" sz="1200" i="1" kern="1200" dirty="0">
                <a:solidFill>
                  <a:schemeClr val="tx1"/>
                </a:solidFill>
                <a:effectLst/>
                <a:latin typeface="+mn-lt"/>
                <a:ea typeface="+mn-ea"/>
                <a:cs typeface="+mn-cs"/>
              </a:rPr>
              <a:t>Big Fruit Co. </a:t>
            </a:r>
            <a:r>
              <a:rPr lang="en-US" sz="1200" kern="1200" dirty="0">
                <a:solidFill>
                  <a:schemeClr val="tx1"/>
                </a:solidFill>
                <a:effectLst/>
                <a:latin typeface="+mn-lt"/>
                <a:ea typeface="+mn-ea"/>
                <a:cs typeface="+mn-cs"/>
              </a:rPr>
              <a:t>is the AGENT and </a:t>
            </a:r>
            <a:r>
              <a:rPr lang="en-US" sz="1200" i="1" kern="1200" dirty="0">
                <a:solidFill>
                  <a:schemeClr val="tx1"/>
                </a:solidFill>
                <a:effectLst/>
                <a:latin typeface="+mn-lt"/>
                <a:ea typeface="+mn-ea"/>
                <a:cs typeface="+mn-cs"/>
              </a:rPr>
              <a:t>the price of bananas </a:t>
            </a:r>
            <a:r>
              <a:rPr lang="en-US" sz="1200" kern="1200" dirty="0">
                <a:solidFill>
                  <a:schemeClr val="tx1"/>
                </a:solidFill>
                <a:effectLst/>
                <a:latin typeface="+mn-lt"/>
                <a:ea typeface="+mn-ea"/>
                <a:cs typeface="+mn-cs"/>
              </a:rPr>
              <a:t>is the THEME, despite the differing surface forms.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402993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5087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196819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04347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4138065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38462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422333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68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332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4/1/20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5.emf"/><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705770763"/>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27258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4"/>
            <a:ext cx="7543800" cy="917355"/>
          </a:xfrm>
        </p:spPr>
        <p:txBody>
          <a:bodyPr/>
          <a:lstStyle/>
          <a:p>
            <a:r>
              <a:rPr lang="en-US"/>
              <a:t>Wikipedia info boxes</a:t>
            </a:r>
            <a:endParaRPr lang="en-US" dirty="0"/>
          </a:p>
        </p:txBody>
      </p:sp>
      <p:pic>
        <p:nvPicPr>
          <p:cNvPr id="12" name="Content Placeholder 11" descr="A person wearing a suit and tie&#10;&#10;Description automatically generated">
            <a:extLst>
              <a:ext uri="{FF2B5EF4-FFF2-40B4-BE49-F238E27FC236}">
                <a16:creationId xmlns:a16="http://schemas.microsoft.com/office/drawing/2014/main" id="{48006793-3C29-FC4B-8CE2-1551CEB7A7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9445" y="1676400"/>
            <a:ext cx="3242196" cy="4022725"/>
          </a:xfrm>
          <a:ln>
            <a:solidFill>
              <a:schemeClr val="accent1"/>
            </a:solidFill>
          </a:ln>
        </p:spPr>
      </p:pic>
      <p:pic>
        <p:nvPicPr>
          <p:cNvPr id="14" name="Picture 13" descr="A screenshot of a cell phone&#10;&#10;Description automatically generated">
            <a:extLst>
              <a:ext uri="{FF2B5EF4-FFF2-40B4-BE49-F238E27FC236}">
                <a16:creationId xmlns:a16="http://schemas.microsoft.com/office/drawing/2014/main" id="{124B6712-B249-4C43-9EC1-36BD834B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203959"/>
            <a:ext cx="3454400" cy="5120641"/>
          </a:xfrm>
          <a:prstGeom prst="rect">
            <a:avLst/>
          </a:prstGeom>
          <a:ln>
            <a:solidFill>
              <a:schemeClr val="accent1"/>
            </a:solidFill>
          </a:ln>
        </p:spPr>
      </p:pic>
    </p:spTree>
    <p:extLst>
      <p:ext uri="{BB962C8B-B14F-4D97-AF65-F5344CB8AC3E}">
        <p14:creationId xmlns:p14="http://schemas.microsoft.com/office/powerpoint/2010/main" val="156055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lstStyle/>
          <a:p>
            <a:r>
              <a:rPr lang="en-US" dirty="0"/>
              <a:t>RDF Triples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rmAutofit/>
          </a:bodyPr>
          <a:lstStyle/>
          <a:p>
            <a:pPr lvl="1">
              <a:buFont typeface="Arial" panose="020B0604020202020204" pitchFamily="34" charset="0"/>
              <a:buChar char="•"/>
            </a:pPr>
            <a:r>
              <a:rPr lang="en-US" sz="2800" dirty="0"/>
              <a:t>Resource Description Framework</a:t>
            </a:r>
          </a:p>
          <a:p>
            <a:pPr lvl="1">
              <a:buFont typeface="Arial" panose="020B0604020202020204" pitchFamily="34" charset="0"/>
              <a:buChar char="•"/>
            </a:pPr>
            <a:r>
              <a:rPr lang="en-US" sz="2800" b="1" dirty="0"/>
              <a:t>RDF triple </a:t>
            </a:r>
            <a:r>
              <a:rPr lang="en-US" sz="2800" dirty="0"/>
              <a:t>is a tuple of</a:t>
            </a:r>
          </a:p>
          <a:p>
            <a:pPr lvl="2">
              <a:buFont typeface="Arial" panose="020B0604020202020204" pitchFamily="34" charset="0"/>
              <a:buChar char="•"/>
            </a:pPr>
            <a:r>
              <a:rPr lang="en-US" sz="2400" dirty="0"/>
              <a:t>Entity-relation-entity, aka</a:t>
            </a:r>
          </a:p>
          <a:p>
            <a:pPr lvl="2">
              <a:buFont typeface="Arial" panose="020B0604020202020204" pitchFamily="34" charset="0"/>
              <a:buChar char="•"/>
            </a:pPr>
            <a:r>
              <a:rPr lang="en-US" sz="2400" dirty="0"/>
              <a:t>Subject-predicate-object expression</a:t>
            </a:r>
          </a:p>
          <a:p>
            <a:pPr lvl="1">
              <a:buFont typeface="Arial" panose="020B0604020202020204" pitchFamily="34" charset="0"/>
              <a:buChar char="•"/>
            </a:pPr>
            <a:r>
              <a:rPr lang="en-US" sz="2800" b="1" dirty="0"/>
              <a:t>Subject</a:t>
            </a:r>
            <a:r>
              <a:rPr lang="en-US" sz="2800" dirty="0"/>
              <a:t>: University of Pennsylvania</a:t>
            </a:r>
          </a:p>
          <a:p>
            <a:pPr lvl="1">
              <a:buFont typeface="Arial" panose="020B0604020202020204" pitchFamily="34" charset="0"/>
              <a:buChar char="•"/>
            </a:pPr>
            <a:r>
              <a:rPr lang="en-US" sz="2800" b="1" dirty="0"/>
              <a:t>Predicate</a:t>
            </a:r>
            <a:r>
              <a:rPr lang="en-US" sz="2800" dirty="0"/>
              <a:t>: location</a:t>
            </a:r>
          </a:p>
          <a:p>
            <a:pPr lvl="1">
              <a:buFont typeface="Arial" panose="020B0604020202020204" pitchFamily="34" charset="0"/>
              <a:buChar char="•"/>
            </a:pPr>
            <a:r>
              <a:rPr lang="en-US" sz="2800" b="1" dirty="0"/>
              <a:t>Object</a:t>
            </a:r>
            <a:r>
              <a:rPr lang="en-US" sz="2800" dirty="0"/>
              <a:t>: Philadelphia, PA</a:t>
            </a:r>
          </a:p>
        </p:txBody>
      </p:sp>
    </p:spTree>
    <p:extLst>
      <p:ext uri="{BB962C8B-B14F-4D97-AF65-F5344CB8AC3E}">
        <p14:creationId xmlns:p14="http://schemas.microsoft.com/office/powerpoint/2010/main" val="214118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124200"/>
            <a:ext cx="8092442" cy="3447196"/>
          </a:xfrm>
        </p:spPr>
        <p:txBody>
          <a:bodyPr>
            <a:noAutofit/>
          </a:bodyPr>
          <a:lstStyle/>
          <a:p>
            <a:pPr algn="just"/>
            <a:r>
              <a:rPr lang="en-US" dirty="0" err="1"/>
              <a:t>DBpedia</a:t>
            </a:r>
            <a:r>
              <a:rPr lang="en-US" dirty="0"/>
              <a:t> is a community effort to extract structured information from Wikipedia and to make this information available on the Web. </a:t>
            </a:r>
            <a:r>
              <a:rPr lang="en-US" dirty="0" err="1"/>
              <a:t>DBpedia</a:t>
            </a:r>
            <a:r>
              <a:rPr lang="en-US" dirty="0"/>
              <a:t> allows you to ask sophisticated queries against datasets derived from Wikipedia and to link other datasets on the Web to Wikipedia data. We describe the extraction of the </a:t>
            </a:r>
            <a:r>
              <a:rPr lang="en-US" dirty="0" err="1"/>
              <a:t>DBpedia</a:t>
            </a:r>
            <a:r>
              <a:rPr lang="en-US" dirty="0"/>
              <a:t> datasets, and how the resulting information is published on the Web for human-and machine-consumption. We describe some emerging applications from the </a:t>
            </a:r>
            <a:r>
              <a:rPr lang="en-US" dirty="0" err="1"/>
              <a:t>DBpedia</a:t>
            </a:r>
            <a:r>
              <a:rPr lang="en-US" dirty="0"/>
              <a:t> community and show how website authors can facilitate </a:t>
            </a:r>
            <a:r>
              <a:rPr lang="en-US" dirty="0" err="1"/>
              <a:t>DBpedia</a:t>
            </a:r>
            <a:r>
              <a:rPr lang="en-US" dirty="0"/>
              <a:t> content within their sites. Finally, we present the current status of interlinking </a:t>
            </a:r>
            <a:r>
              <a:rPr lang="en-US" dirty="0" err="1"/>
              <a:t>DBpedia</a:t>
            </a:r>
            <a:r>
              <a:rPr lang="en-US" dirty="0"/>
              <a:t> with other open datasets on the Web and outline how </a:t>
            </a:r>
            <a:r>
              <a:rPr lang="en-US" dirty="0" err="1"/>
              <a:t>DBpedia</a:t>
            </a:r>
            <a:r>
              <a:rPr lang="en-US" dirty="0"/>
              <a:t> could serve as a nucleus for an emerging Web of open data.</a:t>
            </a:r>
          </a:p>
          <a:p>
            <a:pPr algn="just"/>
            <a:endParaRPr lang="en-US" dirty="0"/>
          </a:p>
        </p:txBody>
      </p:sp>
      <p:pic>
        <p:nvPicPr>
          <p:cNvPr id="4" name="Picture 3">
            <a:extLst>
              <a:ext uri="{FF2B5EF4-FFF2-40B4-BE49-F238E27FC236}">
                <a16:creationId xmlns:a16="http://schemas.microsoft.com/office/drawing/2014/main" id="{C25C9285-C5C4-DC42-A6FE-EF0B370A6988}"/>
              </a:ext>
            </a:extLst>
          </p:cNvPr>
          <p:cNvPicPr>
            <a:picLocks noChangeAspect="1"/>
          </p:cNvPicPr>
          <p:nvPr/>
        </p:nvPicPr>
        <p:blipFill>
          <a:blip r:embed="rId3"/>
          <a:stretch>
            <a:fillRect/>
          </a:stretch>
        </p:blipFill>
        <p:spPr>
          <a:xfrm>
            <a:off x="525778" y="299045"/>
            <a:ext cx="8092442" cy="2667382"/>
          </a:xfrm>
          <a:prstGeom prst="rect">
            <a:avLst/>
          </a:prstGeom>
        </p:spPr>
      </p:pic>
      <p:pic>
        <p:nvPicPr>
          <p:cNvPr id="6" name="Picture 5" descr="A close up of a logo&#10;&#10;Description automatically generated">
            <a:extLst>
              <a:ext uri="{FF2B5EF4-FFF2-40B4-BE49-F238E27FC236}">
                <a16:creationId xmlns:a16="http://schemas.microsoft.com/office/drawing/2014/main" id="{694F49DC-8922-8A4A-91F1-E72818A71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564" y="2362200"/>
            <a:ext cx="603636" cy="381711"/>
          </a:xfrm>
          <a:prstGeom prst="rect">
            <a:avLst/>
          </a:prstGeom>
        </p:spPr>
      </p:pic>
    </p:spTree>
    <p:extLst>
      <p:ext uri="{BB962C8B-B14F-4D97-AF65-F5344CB8AC3E}">
        <p14:creationId xmlns:p14="http://schemas.microsoft.com/office/powerpoint/2010/main" val="324034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Freebase, WordNet, other ontologies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Freebase relations:</a:t>
            </a:r>
          </a:p>
          <a:p>
            <a:pPr lvl="2">
              <a:buFont typeface="Arial" panose="020B0604020202020204" pitchFamily="34" charset="0"/>
              <a:buChar char="•"/>
            </a:pPr>
            <a:r>
              <a:rPr lang="en-US" sz="2000" dirty="0"/>
              <a:t>people/person/nationality</a:t>
            </a:r>
          </a:p>
          <a:p>
            <a:pPr lvl="2">
              <a:buFont typeface="Arial" panose="020B0604020202020204" pitchFamily="34" charset="0"/>
              <a:buChar char="•"/>
            </a:pPr>
            <a:r>
              <a:rPr lang="en-US" sz="2000" dirty="0"/>
              <a:t>location/location/contains</a:t>
            </a:r>
          </a:p>
          <a:p>
            <a:pPr lvl="2">
              <a:buFont typeface="Arial" panose="020B0604020202020204" pitchFamily="34" charset="0"/>
              <a:buChar char="•"/>
            </a:pPr>
            <a:r>
              <a:rPr lang="en-US" sz="2000" dirty="0"/>
              <a:t>people/person/place-of-birth</a:t>
            </a:r>
          </a:p>
          <a:p>
            <a:pPr lvl="2">
              <a:buFont typeface="Arial" panose="020B0604020202020204" pitchFamily="34" charset="0"/>
              <a:buChar char="•"/>
            </a:pPr>
            <a:r>
              <a:rPr lang="en-US" sz="2000" dirty="0"/>
              <a:t>biology/organism classification</a:t>
            </a:r>
          </a:p>
          <a:p>
            <a:pPr lvl="2">
              <a:buFont typeface="Arial" panose="020B0604020202020204" pitchFamily="34" charset="0"/>
              <a:buChar char="•"/>
            </a:pPr>
            <a:endParaRPr lang="en-US" dirty="0"/>
          </a:p>
          <a:p>
            <a:pPr lvl="1">
              <a:buFont typeface="Arial" panose="020B0604020202020204" pitchFamily="34" charset="0"/>
              <a:buChar char="•"/>
            </a:pPr>
            <a:r>
              <a:rPr lang="en-US" sz="2800" dirty="0"/>
              <a:t>WordNet relations:</a:t>
            </a:r>
          </a:p>
          <a:p>
            <a:pPr lvl="2">
              <a:buFont typeface="Arial" panose="020B0604020202020204" pitchFamily="34" charset="0"/>
              <a:buChar char="•"/>
            </a:pPr>
            <a:r>
              <a:rPr lang="en-US" sz="2000" dirty="0"/>
              <a:t>is-a, instance-of</a:t>
            </a:r>
          </a:p>
          <a:p>
            <a:pPr lvl="2">
              <a:buFont typeface="Arial" panose="020B0604020202020204" pitchFamily="34" charset="0"/>
              <a:buChar char="•"/>
            </a:pPr>
            <a:r>
              <a:rPr lang="en-US" sz="2000" dirty="0"/>
              <a:t>hypernyms/hyponyms</a:t>
            </a:r>
          </a:p>
          <a:p>
            <a:pPr lvl="2">
              <a:buFont typeface="Arial" panose="020B0604020202020204" pitchFamily="34" charset="0"/>
              <a:buChar char="•"/>
            </a:pPr>
            <a:r>
              <a:rPr lang="en-US" sz="2000" dirty="0"/>
              <a:t>Giraffe is-a ruminant is-a ungulate is-a mammal is-a vertebrate is-a animal…</a:t>
            </a:r>
          </a:p>
        </p:txBody>
      </p:sp>
    </p:spTree>
    <p:extLst>
      <p:ext uri="{BB962C8B-B14F-4D97-AF65-F5344CB8AC3E}">
        <p14:creationId xmlns:p14="http://schemas.microsoft.com/office/powerpoint/2010/main" val="80548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Strategies for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Hand-written patterns</a:t>
            </a:r>
          </a:p>
          <a:p>
            <a:pPr lvl="1">
              <a:buFont typeface="Arial" panose="020B0604020202020204" pitchFamily="34" charset="0"/>
              <a:buChar char="•"/>
            </a:pPr>
            <a:r>
              <a:rPr lang="en-US" sz="2800" dirty="0"/>
              <a:t>Supervised machine learning</a:t>
            </a:r>
          </a:p>
          <a:p>
            <a:pPr lvl="1">
              <a:buFont typeface="Arial" panose="020B0604020202020204" pitchFamily="34" charset="0"/>
              <a:buChar char="•"/>
            </a:pPr>
            <a:r>
              <a:rPr lang="en-US" sz="2800" dirty="0"/>
              <a:t>Semi-supervised machine learning</a:t>
            </a:r>
          </a:p>
          <a:p>
            <a:pPr lvl="2">
              <a:buFont typeface="Arial" panose="020B0604020202020204" pitchFamily="34" charset="0"/>
              <a:buChar char="•"/>
            </a:pPr>
            <a:r>
              <a:rPr lang="en-US" sz="2400" dirty="0"/>
              <a:t>Bootstrapping</a:t>
            </a:r>
          </a:p>
          <a:p>
            <a:pPr lvl="2">
              <a:buFont typeface="Arial" panose="020B0604020202020204" pitchFamily="34" charset="0"/>
              <a:buChar char="•"/>
            </a:pPr>
            <a:r>
              <a:rPr lang="en-US" sz="2400" dirty="0"/>
              <a:t>Distant supervision</a:t>
            </a:r>
          </a:p>
          <a:p>
            <a:pPr lvl="1">
              <a:buFont typeface="Arial" panose="020B0604020202020204" pitchFamily="34" charset="0"/>
              <a:buChar char="•"/>
            </a:pPr>
            <a:r>
              <a:rPr lang="en-US" sz="2800" dirty="0"/>
              <a:t>Unsupervised machine learning</a:t>
            </a:r>
          </a:p>
        </p:txBody>
      </p:sp>
    </p:spTree>
    <p:extLst>
      <p:ext uri="{BB962C8B-B14F-4D97-AF65-F5344CB8AC3E}">
        <p14:creationId xmlns:p14="http://schemas.microsoft.com/office/powerpoint/2010/main" val="2414137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ED60CC-59F3-6C4E-8C1D-1480F365DE84}"/>
              </a:ext>
            </a:extLst>
          </p:cNvPr>
          <p:cNvSpPr/>
          <p:nvPr/>
        </p:nvSpPr>
        <p:spPr>
          <a:xfrm>
            <a:off x="685800" y="1371600"/>
            <a:ext cx="7239000" cy="692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932595"/>
          </a:xfrm>
        </p:spPr>
        <p:txBody>
          <a:bodyPr>
            <a:normAutofit/>
          </a:bodyPr>
          <a:lstStyle/>
          <a:p>
            <a:r>
              <a:rPr lang="en-US" dirty="0"/>
              <a:t>Hearst Patterns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60" y="1440629"/>
                <a:ext cx="7543801" cy="3324807"/>
              </a:xfrm>
            </p:spPr>
            <p:txBody>
              <a:bodyPr>
                <a:noAutofit/>
              </a:bodyPr>
              <a:lstStyle/>
              <a:p>
                <a:r>
                  <a:rPr lang="en-US" dirty="0"/>
                  <a:t>Agar is a substance prepared from a mixture of red algae, such as </a:t>
                </a:r>
                <a:r>
                  <a:rPr lang="en-US" dirty="0" err="1"/>
                  <a:t>Gelidium</a:t>
                </a:r>
                <a:r>
                  <a:rPr lang="en-US" dirty="0"/>
                  <a:t>, for laboratory or industrial use.</a:t>
                </a:r>
                <a:endParaRPr lang="en-US" sz="2800" dirty="0"/>
              </a:p>
              <a:p>
                <a:pPr lvl="1"/>
                <a:endParaRPr lang="en-US" sz="2000" dirty="0"/>
              </a:p>
              <a:p>
                <a:pPr marL="201168" lvl="1" indent="0">
                  <a:buNone/>
                </a:pPr>
                <a:r>
                  <a:rPr lang="en-US" sz="2000" dirty="0"/>
                  <a:t>She suggests that the following </a:t>
                </a:r>
                <a:r>
                  <a:rPr lang="en-US" sz="2000" dirty="0" err="1"/>
                  <a:t>lexico</a:t>
                </a:r>
                <a:r>
                  <a:rPr lang="en-US" sz="2000" dirty="0"/>
                  <a:t>-syntactic pattern</a:t>
                </a:r>
              </a:p>
              <a:p>
                <a:pPr algn="ctr"/>
                <a:r>
                  <a:rPr lang="en-US" sz="1800" dirty="0"/>
                  <a:t> </a:t>
                </a:r>
                <a:r>
                  <a:rPr lang="en-US" sz="1800" i="1" dirty="0"/>
                  <a:t>NP</a:t>
                </a:r>
                <a:r>
                  <a:rPr lang="en-US" sz="1800" i="1" baseline="-25000" dirty="0"/>
                  <a:t>0</a:t>
                </a:r>
                <a:r>
                  <a:rPr lang="en-US" sz="1800" i="1" dirty="0"/>
                  <a:t>  such as NP</a:t>
                </a:r>
                <a:r>
                  <a:rPr lang="en-US" sz="1800" i="1" baseline="-25000" dirty="0"/>
                  <a:t>1</a:t>
                </a:r>
                <a:r>
                  <a:rPr lang="en-US" sz="1800" i="1" dirty="0"/>
                  <a:t> {,NP</a:t>
                </a:r>
                <a:r>
                  <a:rPr lang="en-US" sz="1800" i="1" baseline="-25000" dirty="0"/>
                  <a:t>2</a:t>
                </a:r>
                <a:r>
                  <a:rPr lang="en-US" sz="1800" i="1" dirty="0"/>
                  <a:t> …, ( </a:t>
                </a:r>
                <a:r>
                  <a:rPr lang="en-US" sz="1800" i="1" dirty="0" err="1"/>
                  <a:t>and|or</a:t>
                </a:r>
                <a:r>
                  <a:rPr lang="en-US" sz="1800" i="1" dirty="0"/>
                  <a:t>) </a:t>
                </a:r>
                <a:r>
                  <a:rPr lang="en-US" sz="1800" i="1" dirty="0" err="1"/>
                  <a:t>NP</a:t>
                </a:r>
                <a:r>
                  <a:rPr lang="en-US" sz="1800" i="1" baseline="-25000" dirty="0" err="1"/>
                  <a:t>i</a:t>
                </a:r>
                <a:r>
                  <a:rPr lang="en-US" sz="1800" i="1" dirty="0"/>
                  <a:t>},  </a:t>
                </a:r>
                <a:r>
                  <a:rPr lang="en-US" sz="1800" i="1" dirty="0" err="1"/>
                  <a:t>i</a:t>
                </a:r>
                <a:r>
                  <a:rPr lang="en-US" sz="1800" i="1"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a:t> 1</a:t>
                </a:r>
              </a:p>
              <a:p>
                <a:pPr marL="201168" lvl="1" indent="0">
                  <a:buNone/>
                </a:pPr>
                <a:r>
                  <a:rPr lang="en-US" sz="2000" dirty="0"/>
                  <a:t>implies the following semantics</a:t>
                </a:r>
              </a:p>
              <a:p>
                <a:pPr marL="0" indent="0" algn="ctr">
                  <a:buNone/>
                </a:pP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err="1"/>
                  <a:t>NP</a:t>
                </a:r>
                <a:r>
                  <a:rPr lang="en-US" sz="1800" i="1" baseline="-25000" dirty="0" err="1"/>
                  <a:t>i</a:t>
                </a:r>
                <a:r>
                  <a:rPr lang="en-US" sz="1800" i="1" dirty="0"/>
                  <a:t> , i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i="1" dirty="0"/>
                  <a:t> 1, hyponym(</a:t>
                </a:r>
                <a:r>
                  <a:rPr lang="en-US" sz="1800" i="1" dirty="0" err="1"/>
                  <a:t>Np</a:t>
                </a:r>
                <a:r>
                  <a:rPr lang="en-US" sz="1800" i="1" baseline="-25000" dirty="0" err="1"/>
                  <a:t>i</a:t>
                </a:r>
                <a:r>
                  <a:rPr lang="en-US" sz="1800" i="1" baseline="-25000" dirty="0"/>
                  <a:t>, </a:t>
                </a:r>
                <a:r>
                  <a:rPr lang="en-US" sz="1800" i="1" dirty="0"/>
                  <a:t>NP</a:t>
                </a:r>
                <a:r>
                  <a:rPr lang="en-US" sz="1800" i="1" baseline="-25000" dirty="0"/>
                  <a:t>0</a:t>
                </a:r>
                <a:endParaRPr lang="en-US" sz="1800" i="1" dirty="0"/>
              </a:p>
              <a:p>
                <a:pPr marL="201168" lvl="1" indent="0">
                  <a:buNone/>
                </a:pPr>
                <a:r>
                  <a:rPr lang="en-US" sz="2000" dirty="0"/>
                  <a:t>allowing us to infer</a:t>
                </a:r>
              </a:p>
              <a:p>
                <a:pPr algn="ctr"/>
                <a:r>
                  <a:rPr lang="en-US" sz="1800" i="1" dirty="0"/>
                  <a:t>hyponym(</a:t>
                </a:r>
                <a:r>
                  <a:rPr lang="en-US" sz="1800" dirty="0" err="1"/>
                  <a:t>Gelidium</a:t>
                </a:r>
                <a:r>
                  <a:rPr lang="en-US" sz="1800" dirty="0"/>
                  <a:t>, red algae</a:t>
                </a:r>
                <a:r>
                  <a:rPr lang="en-US" sz="1800" i="1" dirty="0"/>
                  <a:t>)</a:t>
                </a:r>
              </a:p>
              <a:p>
                <a:endParaRPr lang="en-US" i="1" dirty="0"/>
              </a:p>
              <a:p>
                <a:endParaRPr lang="en-US" i="1" dirty="0"/>
              </a:p>
              <a:p>
                <a:endParaRPr lang="en-US"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785FD96-D58D-CC44-B9F6-14F6AB525F32}"/>
                  </a:ext>
                </a:extLst>
              </p:cNvPr>
              <p:cNvSpPr>
                <a:spLocks noGrp="1" noRot="1" noChangeAspect="1" noMove="1" noResize="1" noEditPoints="1" noAdjustHandles="1" noChangeArrowheads="1" noChangeShapeType="1" noTextEdit="1"/>
              </p:cNvSpPr>
              <p:nvPr>
                <p:ph idx="1"/>
              </p:nvPr>
            </p:nvSpPr>
            <p:spPr>
              <a:xfrm>
                <a:off x="822960" y="1440629"/>
                <a:ext cx="7543801" cy="3324807"/>
              </a:xfrm>
              <a:blipFill>
                <a:blip r:embed="rId3"/>
                <a:stretch>
                  <a:fillRect l="-672" t="-1521" b="-2662"/>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C25B1317-0F3C-864D-A357-2FB2BE63C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09" y="5170541"/>
            <a:ext cx="8140700" cy="1257300"/>
          </a:xfrm>
          <a:prstGeom prst="rect">
            <a:avLst/>
          </a:prstGeom>
        </p:spPr>
      </p:pic>
    </p:spTree>
    <p:extLst>
      <p:ext uri="{BB962C8B-B14F-4D97-AF65-F5344CB8AC3E}">
        <p14:creationId xmlns:p14="http://schemas.microsoft.com/office/powerpoint/2010/main" val="3800330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a:bodyPr>
          <a:lstStyle/>
          <a:p>
            <a:r>
              <a:rPr lang="en-US" dirty="0"/>
              <a:t>Machine learning techniques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b="1" dirty="0"/>
              <a:t>Supervised</a:t>
            </a:r>
            <a:r>
              <a:rPr lang="en-US" sz="2800" dirty="0"/>
              <a:t>: training corpus annotated with manually annotated with fixed set of relations and entities</a:t>
            </a:r>
          </a:p>
          <a:p>
            <a:pPr lvl="1">
              <a:buFont typeface="Arial" panose="020B0604020202020204" pitchFamily="34" charset="0"/>
              <a:buChar char="•"/>
            </a:pPr>
            <a:r>
              <a:rPr lang="en-US" sz="2800" b="1" dirty="0"/>
              <a:t>Semi-supervised</a:t>
            </a:r>
            <a:r>
              <a:rPr lang="en-US" sz="2800" dirty="0"/>
              <a:t>: high-precision seed patters, or seed tuples, are used to bootstrap more examples</a:t>
            </a:r>
          </a:p>
          <a:p>
            <a:pPr lvl="1">
              <a:buFont typeface="Arial" panose="020B0604020202020204" pitchFamily="34" charset="0"/>
              <a:buChar char="•"/>
            </a:pPr>
            <a:r>
              <a:rPr lang="en-US" sz="2800" b="1" dirty="0"/>
              <a:t>Distant supervision</a:t>
            </a:r>
            <a:r>
              <a:rPr lang="en-US" sz="2800" dirty="0"/>
              <a:t>: start with a huge number of seeds, learn noisy pattern fields (e.g. 100k examples of </a:t>
            </a:r>
            <a:r>
              <a:rPr lang="en-US" sz="2800" dirty="0">
                <a:latin typeface="Courier New" panose="02070309020205020404" pitchFamily="49" charset="0"/>
                <a:cs typeface="Courier New" panose="02070309020205020404" pitchFamily="49" charset="0"/>
              </a:rPr>
              <a:t>birth-place-of </a:t>
            </a:r>
            <a:r>
              <a:rPr lang="en-US" sz="2800" dirty="0"/>
              <a:t>from </a:t>
            </a:r>
            <a:r>
              <a:rPr lang="en-US" sz="2800" dirty="0" err="1"/>
              <a:t>infoboxes</a:t>
            </a:r>
            <a:r>
              <a:rPr lang="en-US" sz="2800" dirty="0"/>
              <a:t>, help learn the corresponding text patterns)</a:t>
            </a:r>
          </a:p>
          <a:p>
            <a:pPr lvl="1">
              <a:buFont typeface="Arial" panose="020B0604020202020204" pitchFamily="34" charset="0"/>
              <a:buChar char="•"/>
            </a:pPr>
            <a:endParaRPr lang="en-US" sz="2800" dirty="0"/>
          </a:p>
        </p:txBody>
      </p:sp>
    </p:spTree>
    <p:extLst>
      <p:ext uri="{BB962C8B-B14F-4D97-AF65-F5344CB8AC3E}">
        <p14:creationId xmlns:p14="http://schemas.microsoft.com/office/powerpoint/2010/main" val="2635062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err="1"/>
              <a:t>Semisupervised</a:t>
            </a:r>
            <a:r>
              <a:rPr lang="en-US" dirty="0"/>
              <a:t> Relation Extraction</a:t>
            </a:r>
          </a:p>
        </p:txBody>
      </p:sp>
      <p:pic>
        <p:nvPicPr>
          <p:cNvPr id="5" name="Content Placeholder 4" descr="A picture containing person, holding, bird&#10;&#10;Description automatically generated">
            <a:extLst>
              <a:ext uri="{FF2B5EF4-FFF2-40B4-BE49-F238E27FC236}">
                <a16:creationId xmlns:a16="http://schemas.microsoft.com/office/drawing/2014/main" id="{FFAE0D14-0D4A-4048-A68A-75908D18DA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612642"/>
            <a:ext cx="7330332" cy="2578358"/>
          </a:xfrm>
        </p:spPr>
      </p:pic>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1384995"/>
          </a:xfrm>
          <a:prstGeom prst="rect">
            <a:avLst/>
          </a:prstGeom>
          <a:noFill/>
        </p:spPr>
        <p:txBody>
          <a:bodyPr wrap="square" rtlCol="0">
            <a:spAutoFit/>
          </a:bodyPr>
          <a:lstStyle/>
          <a:p>
            <a:r>
              <a:rPr lang="en-US" sz="2200" dirty="0"/>
              <a:t>Bootstrapping proceeds by taking the entities in the seed pair, and then finding sentences (on the web, or whatever dataset we are using) that contain both entities.</a:t>
            </a:r>
          </a:p>
          <a:p>
            <a:endParaRPr lang="en-US" dirty="0"/>
          </a:p>
        </p:txBody>
      </p:sp>
    </p:spTree>
    <p:extLst>
      <p:ext uri="{BB962C8B-B14F-4D97-AF65-F5344CB8AC3E}">
        <p14:creationId xmlns:p14="http://schemas.microsoft.com/office/powerpoint/2010/main" val="3787112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265E40-487E-9247-A64E-578AF76B5835}"/>
              </a:ext>
            </a:extLst>
          </p:cNvPr>
          <p:cNvSpPr/>
          <p:nvPr/>
        </p:nvSpPr>
        <p:spPr>
          <a:xfrm>
            <a:off x="1066800" y="3276600"/>
            <a:ext cx="70866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5F7B5E9-8444-0E46-8BBC-D7C22671D11F}"/>
              </a:ext>
            </a:extLst>
          </p:cNvPr>
          <p:cNvSpPr>
            <a:spLocks noGrp="1"/>
          </p:cNvSpPr>
          <p:nvPr>
            <p:ph idx="1"/>
          </p:nvPr>
        </p:nvSpPr>
        <p:spPr>
          <a:xfrm>
            <a:off x="800099" y="1447800"/>
            <a:ext cx="7543801" cy="4991100"/>
          </a:xfrm>
        </p:spPr>
        <p:txBody>
          <a:bodyPr>
            <a:normAutofit lnSpcReduction="10000"/>
          </a:bodyPr>
          <a:lstStyle/>
          <a:p>
            <a:pPr marL="201168" lvl="1" indent="0">
              <a:buNone/>
            </a:pPr>
            <a:r>
              <a:rPr lang="en-US" sz="2800" dirty="0"/>
              <a:t>Task: Create airline/hub pairs</a:t>
            </a:r>
          </a:p>
          <a:p>
            <a:pPr marL="201168" lvl="1" indent="0">
              <a:buNone/>
            </a:pPr>
            <a:r>
              <a:rPr lang="en-US" sz="2800" dirty="0"/>
              <a:t>Seed:  </a:t>
            </a:r>
            <a:r>
              <a:rPr lang="en-US" sz="2800" b="1" dirty="0"/>
              <a:t>Ryanair</a:t>
            </a:r>
            <a:r>
              <a:rPr lang="en-US" sz="2800" dirty="0"/>
              <a:t> has a hub at </a:t>
            </a:r>
            <a:r>
              <a:rPr lang="en-US" sz="2800" b="1" dirty="0"/>
              <a:t>Charleroi</a:t>
            </a:r>
          </a:p>
          <a:p>
            <a:pPr marL="384048" lvl="2" indent="0">
              <a:buNone/>
            </a:pPr>
            <a:r>
              <a:rPr lang="en-US" sz="2000" dirty="0"/>
              <a:t>use this seed fact to discover new patterns by finding other mentions of this relation in our corpus</a:t>
            </a:r>
          </a:p>
          <a:p>
            <a:pPr marL="201168" lvl="1" indent="0">
              <a:buNone/>
            </a:pPr>
            <a:r>
              <a:rPr lang="en-US" sz="2800" dirty="0"/>
              <a:t>Sentences found:</a:t>
            </a:r>
          </a:p>
          <a:p>
            <a:pPr marL="384048" lvl="2" indent="0">
              <a:buNone/>
            </a:pPr>
            <a:r>
              <a:rPr lang="en-US" sz="2000" dirty="0"/>
              <a:t>Budget airline </a:t>
            </a:r>
            <a:r>
              <a:rPr lang="en-US" sz="2000" b="1" dirty="0"/>
              <a:t>Ryanair</a:t>
            </a:r>
            <a:r>
              <a:rPr lang="en-US" sz="2000" dirty="0"/>
              <a:t>, which uses </a:t>
            </a:r>
            <a:r>
              <a:rPr lang="en-US" sz="2000" b="1" dirty="0"/>
              <a:t>Charleroi</a:t>
            </a:r>
            <a:r>
              <a:rPr lang="en-US" sz="2000" dirty="0"/>
              <a:t> as a hub, scrapped all weekend flights out of the airport.</a:t>
            </a:r>
          </a:p>
          <a:p>
            <a:pPr marL="384048" lvl="2" indent="0">
              <a:buNone/>
            </a:pPr>
            <a:r>
              <a:rPr lang="en-US" sz="2000" dirty="0"/>
              <a:t>All flights in and out of </a:t>
            </a:r>
            <a:r>
              <a:rPr lang="en-US" sz="2000" b="1" dirty="0"/>
              <a:t>Ryanair</a:t>
            </a:r>
            <a:r>
              <a:rPr lang="en-US" sz="2000" dirty="0"/>
              <a:t>’s Belgian hub at </a:t>
            </a:r>
            <a:r>
              <a:rPr lang="en-US" sz="2000" b="1" dirty="0"/>
              <a:t>Charleroi</a:t>
            </a:r>
            <a:r>
              <a:rPr lang="en-US" sz="2000" dirty="0"/>
              <a:t> airport were grounded on Friday...</a:t>
            </a:r>
          </a:p>
          <a:p>
            <a:pPr marL="384048" lvl="2" indent="0">
              <a:buNone/>
            </a:pPr>
            <a:r>
              <a:rPr lang="en-US" sz="2000" dirty="0"/>
              <a:t>A spokesman at </a:t>
            </a:r>
            <a:r>
              <a:rPr lang="en-US" sz="2000" b="1" dirty="0"/>
              <a:t>Charleroi</a:t>
            </a:r>
            <a:r>
              <a:rPr lang="en-US" sz="2000" dirty="0"/>
              <a:t>, a main hub for </a:t>
            </a:r>
            <a:r>
              <a:rPr lang="en-US" sz="2000" b="1" dirty="0"/>
              <a:t>Ryanair</a:t>
            </a:r>
            <a:r>
              <a:rPr lang="en-US" sz="2000" dirty="0"/>
              <a:t>, estimated that 8000 passengers had already been affected.</a:t>
            </a:r>
          </a:p>
          <a:p>
            <a:pPr marL="201168" lvl="1" indent="0">
              <a:buNone/>
            </a:pPr>
            <a:r>
              <a:rPr lang="en-US" sz="2800" dirty="0"/>
              <a:t>Patterns extracted:</a:t>
            </a:r>
          </a:p>
          <a:p>
            <a:pPr marL="384048" lvl="2" indent="0">
              <a:buNone/>
            </a:pPr>
            <a:r>
              <a:rPr lang="en-US" sz="2000" dirty="0"/>
              <a:t>/ [ORG], which uses [LOC] as a hub /</a:t>
            </a:r>
          </a:p>
          <a:p>
            <a:pPr marL="384048" lvl="2" indent="0">
              <a:buNone/>
            </a:pPr>
            <a:r>
              <a:rPr lang="en-US" sz="2000" dirty="0"/>
              <a:t>/ [ORG]'s hub at [LOC] /</a:t>
            </a:r>
          </a:p>
          <a:p>
            <a:pPr marL="384048" lvl="2" indent="0">
              <a:buNone/>
            </a:pPr>
            <a:r>
              <a:rPr lang="en-US" sz="2000" dirty="0"/>
              <a:t>/ [LOC] a main hub for [ORG] /</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sz="2400" dirty="0"/>
          </a:p>
          <a:p>
            <a:endParaRPr lang="en-US" dirty="0"/>
          </a:p>
        </p:txBody>
      </p:sp>
      <p:sp>
        <p:nvSpPr>
          <p:cNvPr id="12" name="Title 1">
            <a:extLst>
              <a:ext uri="{FF2B5EF4-FFF2-40B4-BE49-F238E27FC236}">
                <a16:creationId xmlns:a16="http://schemas.microsoft.com/office/drawing/2014/main" id="{DE431DC7-F545-A24F-A94F-9616F0E12F64}"/>
              </a:ext>
            </a:extLst>
          </p:cNvPr>
          <p:cNvSpPr>
            <a:spLocks noGrp="1"/>
          </p:cNvSpPr>
          <p:nvPr>
            <p:ph type="title"/>
          </p:nvPr>
        </p:nvSpPr>
        <p:spPr>
          <a:xfrm>
            <a:off x="822960" y="286605"/>
            <a:ext cx="7543800" cy="932595"/>
          </a:xfrm>
        </p:spPr>
        <p:txBody>
          <a:bodyPr>
            <a:normAutofit/>
          </a:bodyPr>
          <a:lstStyle/>
          <a:p>
            <a:r>
              <a:rPr lang="en-US" dirty="0"/>
              <a:t>Example</a:t>
            </a:r>
          </a:p>
        </p:txBody>
      </p:sp>
    </p:spTree>
    <p:extLst>
      <p:ext uri="{BB962C8B-B14F-4D97-AF65-F5344CB8AC3E}">
        <p14:creationId xmlns:p14="http://schemas.microsoft.com/office/powerpoint/2010/main" val="306857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65C8BE-13CE-9F48-A092-C9C1F968853D}"/>
              </a:ext>
            </a:extLst>
          </p:cNvPr>
          <p:cNvSpPr/>
          <p:nvPr/>
        </p:nvSpPr>
        <p:spPr>
          <a:xfrm>
            <a:off x="822960" y="5181600"/>
            <a:ext cx="763524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856395"/>
          </a:xfrm>
        </p:spPr>
        <p:txBody>
          <a:bodyPr>
            <a:normAutofit/>
          </a:bodyPr>
          <a:lstStyle/>
          <a:p>
            <a:r>
              <a:rPr lang="en-US" dirty="0"/>
              <a:t>Distant Supervision</a:t>
            </a:r>
          </a:p>
        </p:txBody>
      </p:sp>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2062103"/>
          </a:xfrm>
          <a:prstGeom prst="rect">
            <a:avLst/>
          </a:prstGeom>
          <a:noFill/>
        </p:spPr>
        <p:txBody>
          <a:bodyPr wrap="square" rtlCol="0">
            <a:spAutoFit/>
          </a:bodyPr>
          <a:lstStyle/>
          <a:p>
            <a:r>
              <a:rPr lang="en-US" sz="2200" b="1" dirty="0"/>
              <a:t>R: </a:t>
            </a:r>
            <a:r>
              <a:rPr lang="en-US" sz="2200" dirty="0"/>
              <a:t>place of birth</a:t>
            </a:r>
          </a:p>
          <a:p>
            <a:r>
              <a:rPr lang="en-US" sz="2200" b="1" dirty="0"/>
              <a:t>(e1, e2): </a:t>
            </a:r>
            <a:r>
              <a:rPr lang="en-US" b="1" dirty="0"/>
              <a:t> </a:t>
            </a:r>
            <a:r>
              <a:rPr lang="en-US" sz="2200" dirty="0"/>
              <a:t>&lt;Edwin Hubble, Marshfield&gt;,  &lt;Albert </a:t>
            </a:r>
            <a:r>
              <a:rPr lang="en-US" sz="2200" dirty="0" err="1"/>
              <a:t>Einstein,Ulm</a:t>
            </a:r>
            <a:r>
              <a:rPr lang="en-US" sz="2200" dirty="0"/>
              <a:t>&gt;, </a:t>
            </a:r>
            <a:r>
              <a:rPr lang="en-US" sz="2200" dirty="0" err="1"/>
              <a:t>etc</a:t>
            </a:r>
            <a:endParaRPr lang="en-US" sz="2200" dirty="0"/>
          </a:p>
          <a:p>
            <a:r>
              <a:rPr lang="en-US" sz="2200" b="1" dirty="0"/>
              <a:t>Sentences: </a:t>
            </a:r>
            <a:r>
              <a:rPr lang="en-US" sz="2200" dirty="0"/>
              <a:t>Hubble was born in Marshfield; Einstein, born (1879), Ulm; Hubble’s birthplace in Marshfield..., </a:t>
            </a:r>
            <a:r>
              <a:rPr lang="en-US" sz="2200" dirty="0" err="1"/>
              <a:t>etc</a:t>
            </a:r>
            <a:endParaRPr lang="en-US" sz="2200" dirty="0"/>
          </a:p>
          <a:p>
            <a:endParaRPr lang="en-US" sz="2200" dirty="0"/>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33D31FF9-579B-9A43-8103-5170D52D1F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180" y="1378096"/>
            <a:ext cx="7259326" cy="2660503"/>
          </a:xfrm>
        </p:spPr>
      </p:pic>
    </p:spTree>
    <p:extLst>
      <p:ext uri="{BB962C8B-B14F-4D97-AF65-F5344CB8AC3E}">
        <p14:creationId xmlns:p14="http://schemas.microsoft.com/office/powerpoint/2010/main" val="3462112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Information Extraction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18</a:t>
            </a:r>
          </a:p>
        </p:txBody>
      </p:sp>
    </p:spTree>
    <p:extLst>
      <p:ext uri="{BB962C8B-B14F-4D97-AF65-F5344CB8AC3E}">
        <p14:creationId xmlns:p14="http://schemas.microsoft.com/office/powerpoint/2010/main" val="1300884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C18752-93A5-DD48-B62A-D675346EFBB0}"/>
              </a:ext>
            </a:extLst>
          </p:cNvPr>
          <p:cNvSpPr/>
          <p:nvPr/>
        </p:nvSpPr>
        <p:spPr>
          <a:xfrm>
            <a:off x="1143000" y="2590800"/>
            <a:ext cx="722376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Open IE</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marL="201168" lvl="1" indent="0">
              <a:buNone/>
            </a:pPr>
            <a:r>
              <a:rPr lang="en-US" sz="2800" dirty="0"/>
              <a:t>Unsupervised relation extraction</a:t>
            </a:r>
          </a:p>
          <a:p>
            <a:pPr marL="201168" lvl="1" indent="0">
              <a:buNone/>
            </a:pPr>
            <a:r>
              <a:rPr lang="en-US" sz="2800" dirty="0"/>
              <a:t>Find all strings of words that satisfy the tripe relation.</a:t>
            </a:r>
          </a:p>
          <a:p>
            <a:pPr marL="384048" lvl="2" indent="0">
              <a:buNone/>
            </a:pPr>
            <a:r>
              <a:rPr lang="en-US" sz="2400" dirty="0"/>
              <a:t>United has a hub in Chicago, which is the headquarters of United Continental Holdings.</a:t>
            </a:r>
          </a:p>
          <a:p>
            <a:pPr marL="384048" lvl="2" indent="0">
              <a:buNone/>
            </a:pPr>
            <a:r>
              <a:rPr lang="en-US" sz="2400" dirty="0"/>
              <a:t>r1: &lt;United, has a hub in, Chicago&gt;</a:t>
            </a:r>
          </a:p>
          <a:p>
            <a:pPr marL="384048" lvl="2" indent="0">
              <a:buNone/>
            </a:pPr>
            <a:r>
              <a:rPr lang="en-US" sz="2400" dirty="0"/>
              <a:t>r2: &lt;Chicago, is the headquarters of, United Continental Holdings&gt;</a:t>
            </a:r>
          </a:p>
        </p:txBody>
      </p:sp>
    </p:spTree>
    <p:extLst>
      <p:ext uri="{BB962C8B-B14F-4D97-AF65-F5344CB8AC3E}">
        <p14:creationId xmlns:p14="http://schemas.microsoft.com/office/powerpoint/2010/main" val="2926229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Evaluation of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Supervised</a:t>
            </a:r>
          </a:p>
          <a:p>
            <a:pPr lvl="2">
              <a:buFont typeface="Arial" panose="020B0604020202020204" pitchFamily="34" charset="0"/>
              <a:buChar char="•"/>
            </a:pPr>
            <a:r>
              <a:rPr lang="en-US" sz="2400" dirty="0"/>
              <a:t>Test sets with human annotated, gold-standard relations and computing precision, recall, and F-measure</a:t>
            </a:r>
          </a:p>
          <a:p>
            <a:pPr lvl="1">
              <a:buFont typeface="Arial" panose="020B0604020202020204" pitchFamily="34" charset="0"/>
              <a:buChar char="•"/>
            </a:pPr>
            <a:r>
              <a:rPr lang="en-US" sz="2800" dirty="0"/>
              <a:t>Semi and Unsupervised</a:t>
            </a:r>
          </a:p>
          <a:p>
            <a:pPr lvl="2">
              <a:buFont typeface="Arial" panose="020B0604020202020204" pitchFamily="34" charset="0"/>
              <a:buChar char="•"/>
            </a:pPr>
            <a:r>
              <a:rPr lang="en-US" sz="2400" dirty="0"/>
              <a:t>Human evaluations</a:t>
            </a:r>
          </a:p>
          <a:p>
            <a:pPr lvl="2">
              <a:buFont typeface="Arial" panose="020B0604020202020204" pitchFamily="34" charset="0"/>
              <a:buChar char="•"/>
            </a:pPr>
            <a:r>
              <a:rPr lang="en-US" sz="2400" dirty="0"/>
              <a:t>Compute precision at different levels of recall</a:t>
            </a:r>
          </a:p>
        </p:txBody>
      </p:sp>
    </p:spTree>
    <p:extLst>
      <p:ext uri="{BB962C8B-B14F-4D97-AF65-F5344CB8AC3E}">
        <p14:creationId xmlns:p14="http://schemas.microsoft.com/office/powerpoint/2010/main" val="2578658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Temporal Expression Extraction</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2123658"/>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2800" dirty="0"/>
              <a:t>Temporal expression recognition</a:t>
            </a:r>
          </a:p>
          <a:p>
            <a:pPr marL="457200" indent="-457200">
              <a:buClr>
                <a:schemeClr val="accent1"/>
              </a:buClr>
              <a:buFont typeface="Arial" panose="020B0604020202020204" pitchFamily="34" charset="0"/>
              <a:buChar char="•"/>
            </a:pPr>
            <a:r>
              <a:rPr lang="en-US" sz="2800" dirty="0"/>
              <a:t>Temporal normalization</a:t>
            </a:r>
          </a:p>
          <a:p>
            <a:pPr marL="914400" lvl="1"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240180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05A7-F6EE-444C-988B-A9FDF4D04AEB}"/>
              </a:ext>
            </a:extLst>
          </p:cNvPr>
          <p:cNvSpPr>
            <a:spLocks noGrp="1"/>
          </p:cNvSpPr>
          <p:nvPr>
            <p:ph type="title"/>
          </p:nvPr>
        </p:nvSpPr>
        <p:spPr/>
        <p:txBody>
          <a:bodyPr/>
          <a:lstStyle/>
          <a:p>
            <a:r>
              <a:rPr lang="en-US" dirty="0"/>
              <a:t>Event Extraction</a:t>
            </a:r>
          </a:p>
        </p:txBody>
      </p:sp>
      <p:sp>
        <p:nvSpPr>
          <p:cNvPr id="3" name="Content Placeholder 2">
            <a:extLst>
              <a:ext uri="{FF2B5EF4-FFF2-40B4-BE49-F238E27FC236}">
                <a16:creationId xmlns:a16="http://schemas.microsoft.com/office/drawing/2014/main" id="{3356CDC0-6FA3-4B4D-A6CF-C121B768BA32}"/>
              </a:ext>
            </a:extLst>
          </p:cNvPr>
          <p:cNvSpPr>
            <a:spLocks noGrp="1"/>
          </p:cNvSpPr>
          <p:nvPr>
            <p:ph idx="1"/>
          </p:nvPr>
        </p:nvSpPr>
        <p:spPr/>
        <p:txBody>
          <a:bodyPr>
            <a:normAutofit/>
          </a:bodyPr>
          <a:lstStyle/>
          <a:p>
            <a:r>
              <a:rPr lang="en-US" sz="2200" dirty="0"/>
              <a:t>The task of event extraction is to identify mentions of </a:t>
            </a:r>
            <a:r>
              <a:rPr lang="en-US" sz="2200" b="1" dirty="0"/>
              <a:t>events</a:t>
            </a:r>
            <a:r>
              <a:rPr lang="en-US" sz="2200" dirty="0"/>
              <a:t> in texts. An event mention is </a:t>
            </a:r>
            <a:r>
              <a:rPr lang="en-US" sz="2200" b="1" dirty="0"/>
              <a:t>any expression denoting an event or state </a:t>
            </a:r>
            <a:r>
              <a:rPr lang="en-US" sz="2200" dirty="0"/>
              <a:t>that can be assigned to a </a:t>
            </a:r>
            <a:r>
              <a:rPr lang="en-US" sz="2200" b="1" dirty="0"/>
              <a:t>point in time </a:t>
            </a:r>
            <a:r>
              <a:rPr lang="en-US" sz="2200" dirty="0"/>
              <a:t>or an </a:t>
            </a:r>
            <a:r>
              <a:rPr lang="en-US" sz="2200" b="1" dirty="0"/>
              <a:t>interval in time</a:t>
            </a:r>
            <a:r>
              <a:rPr lang="en-US" sz="2200" dirty="0"/>
              <a:t>.</a:t>
            </a:r>
          </a:p>
          <a:p>
            <a:r>
              <a:rPr lang="en-US" sz="2200" dirty="0"/>
              <a:t>In English events are typically expressed </a:t>
            </a:r>
            <a:r>
              <a:rPr lang="en-US" sz="2200" b="1" dirty="0"/>
              <a:t>verbs</a:t>
            </a:r>
            <a:r>
              <a:rPr lang="en-US" sz="2200" dirty="0"/>
              <a:t> like exploded.  However, there are also some </a:t>
            </a:r>
            <a:r>
              <a:rPr lang="en-US" sz="2200" b="1" dirty="0"/>
              <a:t>nouns</a:t>
            </a:r>
            <a:r>
              <a:rPr lang="en-US" sz="2200" dirty="0"/>
              <a:t>, like explosion, that denote an event.</a:t>
            </a:r>
          </a:p>
          <a:p>
            <a:r>
              <a:rPr lang="en-US" sz="2200" dirty="0"/>
              <a:t>Some “light verbs” like </a:t>
            </a:r>
            <a:r>
              <a:rPr lang="en-US" sz="2200" i="1" dirty="0"/>
              <a:t>make</a:t>
            </a:r>
            <a:r>
              <a:rPr lang="en-US" sz="2200" dirty="0"/>
              <a:t>, </a:t>
            </a:r>
            <a:r>
              <a:rPr lang="en-US" sz="2200" i="1" dirty="0"/>
              <a:t>take</a:t>
            </a:r>
            <a:r>
              <a:rPr lang="en-US" sz="2200" dirty="0"/>
              <a:t>, and </a:t>
            </a:r>
            <a:r>
              <a:rPr lang="en-US" sz="2200" i="1" dirty="0"/>
              <a:t>have </a:t>
            </a:r>
            <a:r>
              <a:rPr lang="en-US" sz="2200" dirty="0"/>
              <a:t>often do not denote events.  Instead, the event is often expressed by the nominal direct object (</a:t>
            </a:r>
            <a:r>
              <a:rPr lang="en-US" sz="2200" i="1" dirty="0"/>
              <a:t>took a </a:t>
            </a:r>
            <a:r>
              <a:rPr lang="en-US" sz="2200" b="1" i="1" dirty="0"/>
              <a:t>flight</a:t>
            </a:r>
            <a:r>
              <a:rPr lang="en-US" sz="2200" dirty="0"/>
              <a:t>).</a:t>
            </a:r>
          </a:p>
          <a:p>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1025" name="Picture 1" descr="page22image19146496">
            <a:extLst>
              <a:ext uri="{FF2B5EF4-FFF2-40B4-BE49-F238E27FC236}">
                <a16:creationId xmlns:a16="http://schemas.microsoft.com/office/drawing/2014/main" id="{213F2DFB-0999-7749-BAF9-FF807BDEB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2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2image19145536">
            <a:extLst>
              <a:ext uri="{FF2B5EF4-FFF2-40B4-BE49-F238E27FC236}">
                <a16:creationId xmlns:a16="http://schemas.microsoft.com/office/drawing/2014/main" id="{771B8E94-F16B-F245-B017-1876184F8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28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2image15997616">
            <a:extLst>
              <a:ext uri="{FF2B5EF4-FFF2-40B4-BE49-F238E27FC236}">
                <a16:creationId xmlns:a16="http://schemas.microsoft.com/office/drawing/2014/main" id="{A687F52A-8FBE-D346-8D2D-1D943140E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22image15997728">
            <a:extLst>
              <a:ext uri="{FF2B5EF4-FFF2-40B4-BE49-F238E27FC236}">
                <a16:creationId xmlns:a16="http://schemas.microsoft.com/office/drawing/2014/main" id="{0C83696E-867F-B947-9F85-C84E77F01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0480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22image15997840">
            <a:extLst>
              <a:ext uri="{FF2B5EF4-FFF2-40B4-BE49-F238E27FC236}">
                <a16:creationId xmlns:a16="http://schemas.microsoft.com/office/drawing/2014/main" id="{285C8400-D209-FE4F-BD5B-6349F02808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08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987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Event Extraction</a:t>
            </a:r>
          </a:p>
        </p:txBody>
      </p:sp>
      <p:pic>
        <p:nvPicPr>
          <p:cNvPr id="14" name="Content Placeholder 13" descr="A screen shot of a social media post&#10;&#10;Description automatically generated">
            <a:extLst>
              <a:ext uri="{FF2B5EF4-FFF2-40B4-BE49-F238E27FC236}">
                <a16:creationId xmlns:a16="http://schemas.microsoft.com/office/drawing/2014/main" id="{AC3A1A11-DFAB-7248-B663-AE7D138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40" y="1397000"/>
            <a:ext cx="7983682" cy="2971800"/>
          </a:xfrm>
        </p:spPr>
      </p:pic>
      <p:sp>
        <p:nvSpPr>
          <p:cNvPr id="15" name="TextBox 14">
            <a:extLst>
              <a:ext uri="{FF2B5EF4-FFF2-40B4-BE49-F238E27FC236}">
                <a16:creationId xmlns:a16="http://schemas.microsoft.com/office/drawing/2014/main" id="{7AE7553B-6E15-8A43-94B2-0E91A4C72C30}"/>
              </a:ext>
            </a:extLst>
          </p:cNvPr>
          <p:cNvSpPr txBox="1"/>
          <p:nvPr/>
        </p:nvSpPr>
        <p:spPr>
          <a:xfrm>
            <a:off x="822960" y="4572000"/>
            <a:ext cx="7937962" cy="1815882"/>
          </a:xfrm>
          <a:prstGeom prst="rect">
            <a:avLst/>
          </a:prstGeom>
          <a:noFill/>
        </p:spPr>
        <p:txBody>
          <a:bodyPr wrap="square" rtlCol="0">
            <a:spAutoFit/>
          </a:bodyPr>
          <a:lstStyle/>
          <a:p>
            <a:r>
              <a:rPr lang="en-US" sz="2800" dirty="0"/>
              <a:t>Events can be classified as </a:t>
            </a:r>
            <a:r>
              <a:rPr lang="en-US" sz="2800" b="1" dirty="0"/>
              <a:t>actions</a:t>
            </a:r>
            <a:r>
              <a:rPr lang="en-US" sz="2800" dirty="0"/>
              <a:t>, </a:t>
            </a:r>
            <a:r>
              <a:rPr lang="en-US" sz="2800" b="1" dirty="0"/>
              <a:t>states</a:t>
            </a:r>
            <a:r>
              <a:rPr lang="en-US" sz="2800" dirty="0"/>
              <a:t>, </a:t>
            </a:r>
            <a:r>
              <a:rPr lang="en-US" sz="2800" b="1" dirty="0"/>
              <a:t>reporting</a:t>
            </a:r>
            <a:r>
              <a:rPr lang="en-US" sz="2800" dirty="0"/>
              <a:t> </a:t>
            </a:r>
            <a:r>
              <a:rPr lang="en-US" sz="2800" b="1" dirty="0"/>
              <a:t>events, perception events</a:t>
            </a:r>
            <a:r>
              <a:rPr lang="en-US" sz="2800" dirty="0"/>
              <a:t>, etc. The aspect, tense, and modality of each event also needs to be extracted. </a:t>
            </a:r>
          </a:p>
        </p:txBody>
      </p:sp>
    </p:spTree>
    <p:extLst>
      <p:ext uri="{BB962C8B-B14F-4D97-AF65-F5344CB8AC3E}">
        <p14:creationId xmlns:p14="http://schemas.microsoft.com/office/powerpoint/2010/main" val="491120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2AFDE-B197-7540-8FED-EC18DDAFCE27}"/>
              </a:ext>
            </a:extLst>
          </p:cNvPr>
          <p:cNvPicPr>
            <a:picLocks noChangeAspect="1"/>
          </p:cNvPicPr>
          <p:nvPr/>
        </p:nvPicPr>
        <p:blipFill>
          <a:blip r:embed="rId2"/>
          <a:stretch>
            <a:fillRect/>
          </a:stretch>
        </p:blipFill>
        <p:spPr>
          <a:xfrm>
            <a:off x="1142999" y="49964"/>
            <a:ext cx="6858001" cy="6816057"/>
          </a:xfrm>
          <a:prstGeom prst="rect">
            <a:avLst/>
          </a:prstGeom>
        </p:spPr>
      </p:pic>
    </p:spTree>
    <p:extLst>
      <p:ext uri="{BB962C8B-B14F-4D97-AF65-F5344CB8AC3E}">
        <p14:creationId xmlns:p14="http://schemas.microsoft.com/office/powerpoint/2010/main" val="487227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ordering of events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r>
              <a:rPr lang="en-US" sz="2800" dirty="0"/>
              <a:t>Delta Air Lines earnings soared 33% to a record in the fiscal first quarter, bucking the industry trend toward declining profits.</a:t>
            </a:r>
          </a:p>
          <a:p>
            <a:endParaRPr lang="en-US" sz="2800" dirty="0"/>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included in </a:t>
            </a:r>
            <a:r>
              <a:rPr lang="en-US" sz="2800" dirty="0"/>
              <a:t>the fiscal first quarter</a:t>
            </a:r>
            <a:r>
              <a:rPr lang="en-US" sz="2800" baseline="-25000" dirty="0"/>
              <a:t>t58</a:t>
            </a:r>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simultaneous with </a:t>
            </a:r>
            <a:r>
              <a:rPr lang="en-US" sz="2800" dirty="0"/>
              <a:t>the bucking</a:t>
            </a:r>
            <a:r>
              <a:rPr lang="en-US" sz="2800" baseline="-25000" dirty="0"/>
              <a:t>e3</a:t>
            </a:r>
          </a:p>
          <a:p>
            <a:pPr lvl="1">
              <a:buFont typeface="Arial" panose="020B0604020202020204" pitchFamily="34" charset="0"/>
              <a:buChar char="•"/>
            </a:pPr>
            <a:r>
              <a:rPr lang="en-US" sz="2800" dirty="0"/>
              <a:t>Declining</a:t>
            </a:r>
            <a:r>
              <a:rPr lang="en-US" sz="2800" baseline="-25000" dirty="0"/>
              <a:t>e4</a:t>
            </a:r>
            <a:r>
              <a:rPr lang="en-US" sz="2800" dirty="0"/>
              <a:t> </a:t>
            </a:r>
            <a:r>
              <a:rPr lang="en-US" sz="2800" b="1" dirty="0"/>
              <a:t>includes</a:t>
            </a:r>
            <a:r>
              <a:rPr lang="en-US" sz="2800" dirty="0"/>
              <a:t> soaring</a:t>
            </a:r>
            <a:r>
              <a:rPr lang="en-US" sz="2800" baseline="-25000" dirty="0"/>
              <a:t>e1</a:t>
            </a:r>
          </a:p>
        </p:txBody>
      </p:sp>
    </p:spTree>
    <p:extLst>
      <p:ext uri="{BB962C8B-B14F-4D97-AF65-F5344CB8AC3E}">
        <p14:creationId xmlns:p14="http://schemas.microsoft.com/office/powerpoint/2010/main" val="3713735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496E-83C1-6E4E-8B1D-5F68478AE396}"/>
              </a:ext>
            </a:extLst>
          </p:cNvPr>
          <p:cNvSpPr>
            <a:spLocks noGrp="1"/>
          </p:cNvSpPr>
          <p:nvPr>
            <p:ph type="title"/>
          </p:nvPr>
        </p:nvSpPr>
        <p:spPr/>
        <p:txBody>
          <a:bodyPr/>
          <a:lstStyle/>
          <a:p>
            <a:r>
              <a:rPr lang="en-US" dirty="0"/>
              <a:t>Scripts</a:t>
            </a:r>
          </a:p>
        </p:txBody>
      </p:sp>
      <p:sp>
        <p:nvSpPr>
          <p:cNvPr id="3" name="Text Placeholder 2">
            <a:extLst>
              <a:ext uri="{FF2B5EF4-FFF2-40B4-BE49-F238E27FC236}">
                <a16:creationId xmlns:a16="http://schemas.microsoft.com/office/drawing/2014/main" id="{DB1D87B0-F97A-0043-89BB-5FCF09546676}"/>
              </a:ext>
            </a:extLst>
          </p:cNvPr>
          <p:cNvSpPr>
            <a:spLocks noGrp="1"/>
          </p:cNvSpPr>
          <p:nvPr>
            <p:ph type="body" idx="1"/>
          </p:nvPr>
        </p:nvSpPr>
        <p:spPr>
          <a:xfrm>
            <a:off x="303679" y="1720800"/>
            <a:ext cx="5174700" cy="4680000"/>
          </a:xfrm>
        </p:spPr>
        <p:txBody>
          <a:bodyPr/>
          <a:lstStyle/>
          <a:p>
            <a:pPr marL="114300" indent="0">
              <a:buNone/>
            </a:pPr>
            <a:r>
              <a:rPr lang="en-US" dirty="0"/>
              <a:t>How do people organize all the knowledge they must have in order to understand? How do people know what behavior is appropriate for a particular situation?</a:t>
            </a:r>
          </a:p>
          <a:p>
            <a:pPr marL="114300" indent="0">
              <a:buNone/>
            </a:pPr>
            <a:endParaRPr lang="en-US" dirty="0"/>
          </a:p>
          <a:p>
            <a:pPr marL="114300" indent="0">
              <a:buNone/>
            </a:pPr>
            <a:r>
              <a:rPr lang="en-US" b="1" dirty="0"/>
              <a:t>Scripts </a:t>
            </a:r>
            <a:r>
              <a:rPr lang="en-US" dirty="0"/>
              <a:t>consist of prototypical sequences of sub-events, participants, and their roles. </a:t>
            </a:r>
          </a:p>
          <a:p>
            <a:pPr marL="114300" indent="0">
              <a:buNone/>
            </a:pPr>
            <a:endParaRPr lang="en-US" dirty="0"/>
          </a:p>
          <a:p>
            <a:pPr marL="114300" indent="0">
              <a:buNone/>
            </a:pPr>
            <a:r>
              <a:rPr lang="en-US" dirty="0"/>
              <a:t>The strong expectations provided by these scripts can help with the classification of entities, the assignment of entities into roles and relations.</a:t>
            </a:r>
          </a:p>
          <a:p>
            <a:pPr marL="114300" indent="0">
              <a:buNone/>
            </a:pPr>
            <a:endParaRPr lang="en-US" dirty="0"/>
          </a:p>
          <a:p>
            <a:pPr marL="114300" indent="0">
              <a:buNone/>
            </a:pPr>
            <a:r>
              <a:rPr lang="en-US" dirty="0"/>
              <a:t>Most critically scripts can be used to draw inferences that fill in things that have been left unsaid.</a:t>
            </a:r>
          </a:p>
        </p:txBody>
      </p:sp>
      <p:pic>
        <p:nvPicPr>
          <p:cNvPr id="5" name="Picture 4" descr="A screenshot of a cell phone&#10;&#10;Description automatically generated">
            <a:extLst>
              <a:ext uri="{FF2B5EF4-FFF2-40B4-BE49-F238E27FC236}">
                <a16:creationId xmlns:a16="http://schemas.microsoft.com/office/drawing/2014/main" id="{FB530B9B-E685-A545-9A2D-EDE3C738A2B6}"/>
              </a:ext>
            </a:extLst>
          </p:cNvPr>
          <p:cNvPicPr>
            <a:picLocks noChangeAspect="1"/>
          </p:cNvPicPr>
          <p:nvPr/>
        </p:nvPicPr>
        <p:blipFill>
          <a:blip r:embed="rId2"/>
          <a:stretch>
            <a:fillRect/>
          </a:stretch>
        </p:blipFill>
        <p:spPr>
          <a:xfrm>
            <a:off x="5600176" y="1377020"/>
            <a:ext cx="3543824" cy="5143500"/>
          </a:xfrm>
          <a:prstGeom prst="rect">
            <a:avLst/>
          </a:prstGeom>
        </p:spPr>
      </p:pic>
    </p:spTree>
    <p:extLst>
      <p:ext uri="{BB962C8B-B14F-4D97-AF65-F5344CB8AC3E}">
        <p14:creationId xmlns:p14="http://schemas.microsoft.com/office/powerpoint/2010/main" val="1795723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A6EA543-9DF4-4A43-816E-BB84F0A7F46B}"/>
              </a:ext>
            </a:extLst>
          </p:cNvPr>
          <p:cNvPicPr>
            <a:picLocks noChangeAspect="1"/>
          </p:cNvPicPr>
          <p:nvPr/>
        </p:nvPicPr>
        <p:blipFill>
          <a:blip r:embed="rId2"/>
          <a:stretch>
            <a:fillRect/>
          </a:stretch>
        </p:blipFill>
        <p:spPr>
          <a:xfrm>
            <a:off x="-1" y="1326490"/>
            <a:ext cx="4941583" cy="3238234"/>
          </a:xfrm>
          <a:prstGeom prst="rect">
            <a:avLst/>
          </a:prstGeom>
        </p:spPr>
      </p:pic>
      <p:pic>
        <p:nvPicPr>
          <p:cNvPr id="9" name="Picture 8" descr="A screenshot of text&#10;&#10;Description automatically generated">
            <a:extLst>
              <a:ext uri="{FF2B5EF4-FFF2-40B4-BE49-F238E27FC236}">
                <a16:creationId xmlns:a16="http://schemas.microsoft.com/office/drawing/2014/main" id="{77299354-1F33-F74D-9F01-F0E89C7023C6}"/>
              </a:ext>
            </a:extLst>
          </p:cNvPr>
          <p:cNvPicPr>
            <a:picLocks noChangeAspect="1"/>
          </p:cNvPicPr>
          <p:nvPr/>
        </p:nvPicPr>
        <p:blipFill>
          <a:blip r:embed="rId3"/>
          <a:stretch>
            <a:fillRect/>
          </a:stretch>
        </p:blipFill>
        <p:spPr>
          <a:xfrm>
            <a:off x="4716049" y="1326490"/>
            <a:ext cx="4271352" cy="3771684"/>
          </a:xfrm>
          <a:prstGeom prst="rect">
            <a:avLst/>
          </a:prstGeom>
        </p:spPr>
      </p:pic>
    </p:spTree>
    <p:extLst>
      <p:ext uri="{BB962C8B-B14F-4D97-AF65-F5344CB8AC3E}">
        <p14:creationId xmlns:p14="http://schemas.microsoft.com/office/powerpoint/2010/main" val="284733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C24D52-F57E-0640-BF0E-42F80465A3B7}"/>
              </a:ext>
            </a:extLst>
          </p:cNvPr>
          <p:cNvPicPr>
            <a:picLocks noChangeAspect="1"/>
          </p:cNvPicPr>
          <p:nvPr/>
        </p:nvPicPr>
        <p:blipFill>
          <a:blip r:embed="rId3"/>
          <a:stretch>
            <a:fillRect/>
          </a:stretch>
        </p:blipFill>
        <p:spPr>
          <a:xfrm>
            <a:off x="152400" y="-152400"/>
            <a:ext cx="5410200" cy="7578258"/>
          </a:xfrm>
          <a:prstGeom prst="rect">
            <a:avLst/>
          </a:prstGeom>
        </p:spPr>
      </p:pic>
      <p:pic>
        <p:nvPicPr>
          <p:cNvPr id="4" name="Picture 3">
            <a:extLst>
              <a:ext uri="{FF2B5EF4-FFF2-40B4-BE49-F238E27FC236}">
                <a16:creationId xmlns:a16="http://schemas.microsoft.com/office/drawing/2014/main" id="{5B7FC639-0F1F-C14F-AA82-77BBAF7664B4}"/>
              </a:ext>
            </a:extLst>
          </p:cNvPr>
          <p:cNvPicPr>
            <a:picLocks noChangeAspect="1"/>
          </p:cNvPicPr>
          <p:nvPr/>
        </p:nvPicPr>
        <p:blipFill>
          <a:blip r:embed="rId4"/>
          <a:stretch>
            <a:fillRect/>
          </a:stretch>
        </p:blipFill>
        <p:spPr>
          <a:xfrm>
            <a:off x="5194726" y="132522"/>
            <a:ext cx="4301836" cy="3429000"/>
          </a:xfrm>
          <a:prstGeom prst="rect">
            <a:avLst/>
          </a:prstGeom>
        </p:spPr>
      </p:pic>
      <p:pic>
        <p:nvPicPr>
          <p:cNvPr id="5" name="Picture 4">
            <a:extLst>
              <a:ext uri="{FF2B5EF4-FFF2-40B4-BE49-F238E27FC236}">
                <a16:creationId xmlns:a16="http://schemas.microsoft.com/office/drawing/2014/main" id="{54545C11-2FD2-F645-9EA0-57D1A19C33DA}"/>
              </a:ext>
            </a:extLst>
          </p:cNvPr>
          <p:cNvPicPr>
            <a:picLocks noChangeAspect="1"/>
          </p:cNvPicPr>
          <p:nvPr/>
        </p:nvPicPr>
        <p:blipFill>
          <a:blip r:embed="rId5"/>
          <a:stretch>
            <a:fillRect/>
          </a:stretch>
        </p:blipFill>
        <p:spPr>
          <a:xfrm>
            <a:off x="5277853" y="3561522"/>
            <a:ext cx="4135582" cy="3296478"/>
          </a:xfrm>
          <a:prstGeom prst="rect">
            <a:avLst/>
          </a:prstGeom>
        </p:spPr>
      </p:pic>
      <p:sp>
        <p:nvSpPr>
          <p:cNvPr id="6" name="Rectangle 5">
            <a:extLst>
              <a:ext uri="{FF2B5EF4-FFF2-40B4-BE49-F238E27FC236}">
                <a16:creationId xmlns:a16="http://schemas.microsoft.com/office/drawing/2014/main" id="{73070B5C-C5E6-584C-AB1D-2CF48C42D5A9}"/>
              </a:ext>
            </a:extLst>
          </p:cNvPr>
          <p:cNvSpPr/>
          <p:nvPr/>
        </p:nvSpPr>
        <p:spPr>
          <a:xfrm>
            <a:off x="4670682" y="381000"/>
            <a:ext cx="1936236" cy="369332"/>
          </a:xfrm>
          <a:prstGeom prst="rect">
            <a:avLst/>
          </a:prstGeom>
        </p:spPr>
        <p:txBody>
          <a:bodyPr wrap="none">
            <a:spAutoFit/>
          </a:bodyPr>
          <a:lstStyle/>
          <a:p>
            <a:r>
              <a:rPr lang="en-US" dirty="0">
                <a:latin typeface="NimbusRomNo9L"/>
              </a:rPr>
              <a:t>Prosecution Chain </a:t>
            </a:r>
            <a:endParaRPr lang="en-US" dirty="0"/>
          </a:p>
        </p:txBody>
      </p:sp>
      <p:sp>
        <p:nvSpPr>
          <p:cNvPr id="7" name="Rectangle 6">
            <a:extLst>
              <a:ext uri="{FF2B5EF4-FFF2-40B4-BE49-F238E27FC236}">
                <a16:creationId xmlns:a16="http://schemas.microsoft.com/office/drawing/2014/main" id="{6575D962-4F22-B84B-AEC4-FCA096AC291B}"/>
              </a:ext>
            </a:extLst>
          </p:cNvPr>
          <p:cNvSpPr/>
          <p:nvPr/>
        </p:nvSpPr>
        <p:spPr>
          <a:xfrm>
            <a:off x="6781800" y="6488668"/>
            <a:ext cx="2013565" cy="369332"/>
          </a:xfrm>
          <a:prstGeom prst="rect">
            <a:avLst/>
          </a:prstGeom>
        </p:spPr>
        <p:txBody>
          <a:bodyPr wrap="none">
            <a:spAutoFit/>
          </a:bodyPr>
          <a:lstStyle/>
          <a:p>
            <a:r>
              <a:rPr lang="en-US" dirty="0">
                <a:latin typeface="NimbusRomNo9L"/>
              </a:rPr>
              <a:t>Employment Chain </a:t>
            </a:r>
            <a:endParaRPr lang="en-US" dirty="0"/>
          </a:p>
        </p:txBody>
      </p:sp>
    </p:spTree>
    <p:extLst>
      <p:ext uri="{BB962C8B-B14F-4D97-AF65-F5344CB8AC3E}">
        <p14:creationId xmlns:p14="http://schemas.microsoft.com/office/powerpoint/2010/main" val="1391053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Information Extraction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Information extraction (IE), turns the unstructured text information into structured data</a:t>
            </a:r>
          </a:p>
          <a:p>
            <a:pPr lvl="1">
              <a:buFont typeface="Arial" panose="020B0604020202020204" pitchFamily="34" charset="0"/>
              <a:buChar char="•"/>
            </a:pPr>
            <a:r>
              <a:rPr lang="en-US" sz="2800" dirty="0"/>
              <a:t>Populate a relational database to enable further processing, support queries</a:t>
            </a:r>
          </a:p>
        </p:txBody>
      </p:sp>
    </p:spTree>
    <p:extLst>
      <p:ext uri="{BB962C8B-B14F-4D97-AF65-F5344CB8AC3E}">
        <p14:creationId xmlns:p14="http://schemas.microsoft.com/office/powerpoint/2010/main" val="2070866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00C8D8-FF15-3844-A8CB-69209F857B3E}"/>
              </a:ext>
            </a:extLst>
          </p:cNvPr>
          <p:cNvSpPr/>
          <p:nvPr/>
        </p:nvSpPr>
        <p:spPr>
          <a:xfrm>
            <a:off x="457200" y="4194647"/>
            <a:ext cx="8229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CB063-5DDC-DC42-A17D-2F7E4967A9A9}"/>
              </a:ext>
            </a:extLst>
          </p:cNvPr>
          <p:cNvSpPr>
            <a:spLocks noGrp="1"/>
          </p:cNvSpPr>
          <p:nvPr>
            <p:ph type="title"/>
          </p:nvPr>
        </p:nvSpPr>
        <p:spPr/>
        <p:txBody>
          <a:bodyPr/>
          <a:lstStyle/>
          <a:p>
            <a:r>
              <a:rPr lang="en-US" dirty="0"/>
              <a:t>Narrative Cloze Test</a:t>
            </a:r>
          </a:p>
        </p:txBody>
      </p:sp>
      <p:sp>
        <p:nvSpPr>
          <p:cNvPr id="3" name="Text Placeholder 2">
            <a:extLst>
              <a:ext uri="{FF2B5EF4-FFF2-40B4-BE49-F238E27FC236}">
                <a16:creationId xmlns:a16="http://schemas.microsoft.com/office/drawing/2014/main" id="{2A244E2A-602E-3143-BC78-1D254EA8BD53}"/>
              </a:ext>
            </a:extLst>
          </p:cNvPr>
          <p:cNvSpPr>
            <a:spLocks noGrp="1"/>
          </p:cNvSpPr>
          <p:nvPr>
            <p:ph type="body" idx="1"/>
          </p:nvPr>
        </p:nvSpPr>
        <p:spPr/>
        <p:txBody>
          <a:bodyPr/>
          <a:lstStyle/>
          <a:p>
            <a:pPr marL="114300" indent="0">
              <a:buNone/>
            </a:pPr>
            <a:r>
              <a:rPr lang="en-US" sz="2400" dirty="0"/>
              <a:t>A </a:t>
            </a:r>
            <a:r>
              <a:rPr lang="en-US" sz="2400" b="1" dirty="0"/>
              <a:t>cloze test </a:t>
            </a:r>
            <a:r>
              <a:rPr lang="en-US" sz="2400" dirty="0"/>
              <a:t>removes words from a text and asks the participant to fill in the missing language item. Cloze tests require the ability to understand </a:t>
            </a:r>
            <a:r>
              <a:rPr lang="en-US" sz="2400" b="1" dirty="0"/>
              <a:t>context</a:t>
            </a:r>
            <a:r>
              <a:rPr lang="en-US" sz="2400" dirty="0"/>
              <a:t> and </a:t>
            </a:r>
            <a:r>
              <a:rPr lang="en-US" sz="2400" b="1" dirty="0"/>
              <a:t>vocabulary</a:t>
            </a:r>
            <a:r>
              <a:rPr lang="en-US" sz="2400" dirty="0"/>
              <a:t> in order to identify the correct language or part of speech that belongs in the deleted passages. This exercise is commonly administered for the assessment of native and second language learning and instruction.</a:t>
            </a:r>
          </a:p>
          <a:p>
            <a:pPr marL="114300" indent="0">
              <a:buNone/>
            </a:pPr>
            <a:endParaRPr lang="en-US" sz="2400" dirty="0"/>
          </a:p>
          <a:p>
            <a:pPr marL="114300" indent="0">
              <a:buNone/>
            </a:pPr>
            <a:r>
              <a:rPr lang="en-US" sz="2400" dirty="0"/>
              <a:t>Today, I went to the ________ and bought some milk and eggs. I knew it was going to rain, but I forgot to take my ________, and ended up getting wet on the way.</a:t>
            </a:r>
          </a:p>
        </p:txBody>
      </p:sp>
    </p:spTree>
    <p:extLst>
      <p:ext uri="{BB962C8B-B14F-4D97-AF65-F5344CB8AC3E}">
        <p14:creationId xmlns:p14="http://schemas.microsoft.com/office/powerpoint/2010/main" val="3497855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D312-2180-834D-B815-DB9C1C992C1F}"/>
              </a:ext>
            </a:extLst>
          </p:cNvPr>
          <p:cNvSpPr>
            <a:spLocks noGrp="1"/>
          </p:cNvSpPr>
          <p:nvPr>
            <p:ph type="title"/>
          </p:nvPr>
        </p:nvSpPr>
        <p:spPr/>
        <p:txBody>
          <a:bodyPr/>
          <a:lstStyle/>
          <a:p>
            <a:r>
              <a:rPr lang="en-US" dirty="0">
                <a:solidFill>
                  <a:schemeClr val="bg1"/>
                </a:solidFill>
              </a:rPr>
              <a:t>Narrative Cloze Task</a:t>
            </a:r>
            <a:endParaRPr lang="ru-RU" dirty="0">
              <a:solidFill>
                <a:schemeClr val="bg1"/>
              </a:solidFill>
            </a:endParaRPr>
          </a:p>
        </p:txBody>
      </p:sp>
      <p:sp>
        <p:nvSpPr>
          <p:cNvPr id="3" name="Text Placeholder 2">
            <a:extLst>
              <a:ext uri="{FF2B5EF4-FFF2-40B4-BE49-F238E27FC236}">
                <a16:creationId xmlns:a16="http://schemas.microsoft.com/office/drawing/2014/main" id="{7D63F515-635E-D748-8609-1A22019AE12D}"/>
              </a:ext>
            </a:extLst>
          </p:cNvPr>
          <p:cNvSpPr>
            <a:spLocks noGrp="1"/>
          </p:cNvSpPr>
          <p:nvPr>
            <p:ph type="body" idx="1"/>
          </p:nvPr>
        </p:nvSpPr>
        <p:spPr/>
        <p:txBody>
          <a:bodyPr>
            <a:normAutofit/>
          </a:bodyPr>
          <a:lstStyle/>
          <a:p>
            <a:pPr marL="114300" indent="0" algn="ctr">
              <a:buNone/>
            </a:pPr>
            <a:r>
              <a:rPr lang="en-US" sz="2400" dirty="0"/>
              <a:t>event</a:t>
            </a:r>
            <a:r>
              <a:rPr lang="en-US" sz="2400" baseline="-25000" dirty="0"/>
              <a:t>1</a:t>
            </a:r>
            <a:r>
              <a:rPr lang="en-US" sz="2400" dirty="0"/>
              <a:t> event</a:t>
            </a:r>
            <a:r>
              <a:rPr lang="en-US" sz="2400" baseline="-25000" dirty="0"/>
              <a:t>2</a:t>
            </a:r>
            <a:r>
              <a:rPr lang="en-US" sz="2400" dirty="0"/>
              <a:t>  ________  event</a:t>
            </a:r>
            <a:r>
              <a:rPr lang="en-US" sz="2400" baseline="-25000" dirty="0"/>
              <a:t>4</a:t>
            </a:r>
            <a:r>
              <a:rPr lang="en-US" sz="2400" dirty="0"/>
              <a:t>  …  </a:t>
            </a:r>
            <a:r>
              <a:rPr lang="en-US" sz="2400" dirty="0" err="1"/>
              <a:t>event</a:t>
            </a:r>
            <a:r>
              <a:rPr lang="en-US" sz="2400" baseline="-25000" dirty="0" err="1"/>
              <a:t>n</a:t>
            </a:r>
            <a:endParaRPr lang="ru-RU" sz="2400" dirty="0"/>
          </a:p>
        </p:txBody>
      </p:sp>
      <p:cxnSp>
        <p:nvCxnSpPr>
          <p:cNvPr id="5" name="Straight Arrow Connector 4">
            <a:extLst>
              <a:ext uri="{FF2B5EF4-FFF2-40B4-BE49-F238E27FC236}">
                <a16:creationId xmlns:a16="http://schemas.microsoft.com/office/drawing/2014/main" id="{3C300B99-800F-684E-AE1E-EAD81A8436B1}"/>
              </a:ext>
            </a:extLst>
          </p:cNvPr>
          <p:cNvCxnSpPr/>
          <p:nvPr/>
        </p:nvCxnSpPr>
        <p:spPr>
          <a:xfrm flipV="1">
            <a:off x="4361688" y="2631186"/>
            <a:ext cx="0" cy="78867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C145D12-F9FD-7D4F-8D83-47D5BCC2DE4F}"/>
              </a:ext>
            </a:extLst>
          </p:cNvPr>
          <p:cNvSpPr/>
          <p:nvPr/>
        </p:nvSpPr>
        <p:spPr>
          <a:xfrm>
            <a:off x="3552447" y="3536442"/>
            <a:ext cx="1618482" cy="1755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7" name="TextBox 6">
            <a:extLst>
              <a:ext uri="{FF2B5EF4-FFF2-40B4-BE49-F238E27FC236}">
                <a16:creationId xmlns:a16="http://schemas.microsoft.com/office/drawing/2014/main" id="{ACC753A5-94FE-994B-B246-C88EA190FBD5}"/>
              </a:ext>
            </a:extLst>
          </p:cNvPr>
          <p:cNvSpPr txBox="1"/>
          <p:nvPr/>
        </p:nvSpPr>
        <p:spPr>
          <a:xfrm>
            <a:off x="3624222" y="5379702"/>
            <a:ext cx="1385444" cy="300082"/>
          </a:xfrm>
          <a:prstGeom prst="rect">
            <a:avLst/>
          </a:prstGeom>
          <a:noFill/>
        </p:spPr>
        <p:txBody>
          <a:bodyPr wrap="none" rtlCol="0">
            <a:spAutoFit/>
          </a:bodyPr>
          <a:lstStyle/>
          <a:p>
            <a:r>
              <a:rPr lang="en-US" sz="1350" dirty="0"/>
              <a:t>Event vocabulary</a:t>
            </a:r>
            <a:endParaRPr lang="ru-RU" sz="1350" dirty="0"/>
          </a:p>
        </p:txBody>
      </p:sp>
      <p:sp>
        <p:nvSpPr>
          <p:cNvPr id="8" name="TextBox 7">
            <a:extLst>
              <a:ext uri="{FF2B5EF4-FFF2-40B4-BE49-F238E27FC236}">
                <a16:creationId xmlns:a16="http://schemas.microsoft.com/office/drawing/2014/main" id="{1EF820E6-09A7-3E4E-A9F0-3AFA1B5653D3}"/>
              </a:ext>
            </a:extLst>
          </p:cNvPr>
          <p:cNvSpPr txBox="1"/>
          <p:nvPr/>
        </p:nvSpPr>
        <p:spPr>
          <a:xfrm>
            <a:off x="3604156" y="3683460"/>
            <a:ext cx="1390381" cy="1754326"/>
          </a:xfrm>
          <a:prstGeom prst="rect">
            <a:avLst/>
          </a:prstGeom>
          <a:noFill/>
        </p:spPr>
        <p:txBody>
          <a:bodyPr wrap="none" rtlCol="0">
            <a:spAutoFit/>
          </a:bodyPr>
          <a:lstStyle/>
          <a:p>
            <a:r>
              <a:rPr lang="en-US" sz="1350" dirty="0"/>
              <a:t>take → </a:t>
            </a:r>
            <a:r>
              <a:rPr lang="en-US" sz="1350" dirty="0" err="1"/>
              <a:t>nsubj</a:t>
            </a:r>
            <a:endParaRPr lang="en-US" sz="1350" dirty="0"/>
          </a:p>
          <a:p>
            <a:r>
              <a:rPr lang="en-US" sz="1350" dirty="0"/>
              <a:t>tell → </a:t>
            </a:r>
            <a:r>
              <a:rPr lang="en-US" sz="1350" dirty="0" err="1"/>
              <a:t>nsubj</a:t>
            </a:r>
            <a:endParaRPr lang="en-US" sz="1350" dirty="0"/>
          </a:p>
          <a:p>
            <a:r>
              <a:rPr lang="en-US" sz="1350" dirty="0"/>
              <a:t>see → </a:t>
            </a:r>
            <a:r>
              <a:rPr lang="en-US" sz="1350" dirty="0" err="1"/>
              <a:t>nsubj</a:t>
            </a:r>
            <a:endParaRPr lang="en-US" sz="1350" dirty="0"/>
          </a:p>
          <a:p>
            <a:r>
              <a:rPr lang="en-US" sz="1350" dirty="0"/>
              <a:t>…</a:t>
            </a:r>
          </a:p>
          <a:p>
            <a:r>
              <a:rPr lang="en-US" sz="1350" dirty="0"/>
              <a:t>persuade → </a:t>
            </a:r>
            <a:r>
              <a:rPr lang="en-US" sz="1350" dirty="0" err="1"/>
              <a:t>dobj</a:t>
            </a:r>
            <a:endParaRPr lang="en-US" sz="1350" dirty="0"/>
          </a:p>
          <a:p>
            <a:r>
              <a:rPr lang="en-US" sz="1350" dirty="0"/>
              <a:t>sail → </a:t>
            </a:r>
            <a:r>
              <a:rPr lang="en-US" sz="1350" dirty="0" err="1"/>
              <a:t>nsubj</a:t>
            </a:r>
            <a:endParaRPr lang="en-US" sz="1350" dirty="0"/>
          </a:p>
          <a:p>
            <a:r>
              <a:rPr lang="en-US" sz="1350" dirty="0"/>
              <a:t>regard → </a:t>
            </a:r>
            <a:r>
              <a:rPr lang="en-US" sz="1350" dirty="0" err="1"/>
              <a:t>dobj</a:t>
            </a:r>
            <a:endParaRPr lang="en-US" sz="1350" dirty="0"/>
          </a:p>
          <a:p>
            <a:endParaRPr lang="ru-RU" sz="1350" dirty="0"/>
          </a:p>
        </p:txBody>
      </p:sp>
      <p:sp>
        <p:nvSpPr>
          <p:cNvPr id="9" name="Cloud Callout 8">
            <a:extLst>
              <a:ext uri="{FF2B5EF4-FFF2-40B4-BE49-F238E27FC236}">
                <a16:creationId xmlns:a16="http://schemas.microsoft.com/office/drawing/2014/main" id="{F37522EA-F869-AD4F-8642-70F505942CBD}"/>
              </a:ext>
            </a:extLst>
          </p:cNvPr>
          <p:cNvSpPr/>
          <p:nvPr/>
        </p:nvSpPr>
        <p:spPr>
          <a:xfrm>
            <a:off x="5486403" y="2951226"/>
            <a:ext cx="2103119" cy="1170432"/>
          </a:xfrm>
          <a:prstGeom prst="cloudCallout">
            <a:avLst>
              <a:gd name="adj1" fmla="val -76050"/>
              <a:gd name="adj2" fmla="val -39844"/>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What word should fill in the gap?</a:t>
            </a:r>
            <a:endParaRPr lang="ru-RU" sz="1350" dirty="0"/>
          </a:p>
        </p:txBody>
      </p:sp>
      <p:sp>
        <p:nvSpPr>
          <p:cNvPr id="10" name="Title 1">
            <a:extLst>
              <a:ext uri="{FF2B5EF4-FFF2-40B4-BE49-F238E27FC236}">
                <a16:creationId xmlns:a16="http://schemas.microsoft.com/office/drawing/2014/main" id="{696D47CA-73D8-7548-A41C-3227C83BC442}"/>
              </a:ext>
            </a:extLst>
          </p:cNvPr>
          <p:cNvSpPr txBox="1">
            <a:spLocks/>
          </p:cNvSpPr>
          <p:nvPr/>
        </p:nvSpPr>
        <p:spPr>
          <a:xfrm>
            <a:off x="311700" y="445025"/>
            <a:ext cx="8520600" cy="57270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rPr>
              <a:t>Narrative Cloze Task</a:t>
            </a:r>
            <a:endParaRPr lang="ru-RU" dirty="0">
              <a:solidFill>
                <a:schemeClr val="tx1"/>
              </a:solidFill>
            </a:endParaRPr>
          </a:p>
        </p:txBody>
      </p:sp>
    </p:spTree>
    <p:extLst>
      <p:ext uri="{BB962C8B-B14F-4D97-AF65-F5344CB8AC3E}">
        <p14:creationId xmlns:p14="http://schemas.microsoft.com/office/powerpoint/2010/main" val="4201948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Template Filling</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519766"/>
            <a:ext cx="7543801" cy="2823634"/>
          </a:xfrm>
        </p:spPr>
        <p:txBody>
          <a:bodyPr>
            <a:noAutofit/>
          </a:bodyPr>
          <a:lstStyle/>
          <a:p>
            <a:pPr marL="201168" lvl="1" indent="0">
              <a:buNone/>
            </a:pPr>
            <a:r>
              <a:rPr lang="en-US" sz="2800" dirty="0"/>
              <a:t>Templates represent scripts with a fixed set of slots that take slot-filler values</a:t>
            </a:r>
          </a:p>
          <a:p>
            <a:pPr marL="201168" lvl="1" indent="0">
              <a:buNone/>
            </a:pPr>
            <a:r>
              <a:rPr lang="en-US" sz="2800" dirty="0"/>
              <a:t>Train two separate supervised systems</a:t>
            </a:r>
          </a:p>
          <a:p>
            <a:pPr marL="841248" lvl="2" indent="-457200">
              <a:buFont typeface="+mj-lt"/>
              <a:buAutoNum type="arabicPeriod"/>
            </a:pPr>
            <a:r>
              <a:rPr lang="en-US" sz="2400" dirty="0"/>
              <a:t>Template recognition</a:t>
            </a:r>
          </a:p>
          <a:p>
            <a:pPr marL="841248" lvl="2" indent="-457200">
              <a:buFont typeface="+mj-lt"/>
              <a:buAutoNum type="arabicPeriod"/>
            </a:pPr>
            <a:r>
              <a:rPr lang="en-US" sz="2400" dirty="0"/>
              <a:t>Role-filler extraction</a:t>
            </a:r>
          </a:p>
          <a:p>
            <a:pPr marL="201168" lvl="1" indent="0">
              <a:buNone/>
            </a:pPr>
            <a:r>
              <a:rPr lang="en-US" sz="2800" dirty="0"/>
              <a:t>Most earlier systems were based on handwritten regular expressions and grammar rules.</a:t>
            </a:r>
          </a:p>
        </p:txBody>
      </p:sp>
      <p:pic>
        <p:nvPicPr>
          <p:cNvPr id="5" name="Picture 4" descr="A screenshot of a cell phone&#10;&#10;Description automatically generated">
            <a:extLst>
              <a:ext uri="{FF2B5EF4-FFF2-40B4-BE49-F238E27FC236}">
                <a16:creationId xmlns:a16="http://schemas.microsoft.com/office/drawing/2014/main" id="{3AFDE1AA-B284-A34D-92A8-A486B52C4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5047396"/>
            <a:ext cx="7635706" cy="1523999"/>
          </a:xfrm>
          <a:prstGeom prst="rect">
            <a:avLst/>
          </a:prstGeom>
        </p:spPr>
      </p:pic>
    </p:spTree>
    <p:extLst>
      <p:ext uri="{BB962C8B-B14F-4D97-AF65-F5344CB8AC3E}">
        <p14:creationId xmlns:p14="http://schemas.microsoft.com/office/powerpoint/2010/main" val="667104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DF6B1-98EF-3B4C-9E9A-63C8E62B409F}"/>
              </a:ext>
            </a:extLst>
          </p:cNvPr>
          <p:cNvPicPr>
            <a:picLocks noChangeAspect="1"/>
          </p:cNvPicPr>
          <p:nvPr/>
        </p:nvPicPr>
        <p:blipFill rotWithShape="1">
          <a:blip r:embed="rId3"/>
          <a:srcRect l="3981" t="3896" r="4351" b="20779"/>
          <a:stretch/>
        </p:blipFill>
        <p:spPr>
          <a:xfrm>
            <a:off x="152400" y="990600"/>
            <a:ext cx="8991600" cy="4927600"/>
          </a:xfrm>
          <a:prstGeom prst="rect">
            <a:avLst/>
          </a:prstGeom>
        </p:spPr>
      </p:pic>
      <p:sp>
        <p:nvSpPr>
          <p:cNvPr id="11" name="Title 1">
            <a:extLst>
              <a:ext uri="{FF2B5EF4-FFF2-40B4-BE49-F238E27FC236}">
                <a16:creationId xmlns:a16="http://schemas.microsoft.com/office/drawing/2014/main" id="{91BB7BE2-387B-4542-9008-57C88162C830}"/>
              </a:ext>
            </a:extLst>
          </p:cNvPr>
          <p:cNvSpPr>
            <a:spLocks noGrp="1"/>
          </p:cNvSpPr>
          <p:nvPr>
            <p:ph type="title"/>
          </p:nvPr>
        </p:nvSpPr>
        <p:spPr>
          <a:xfrm>
            <a:off x="304800" y="286605"/>
            <a:ext cx="8061960" cy="703995"/>
          </a:xfrm>
        </p:spPr>
        <p:txBody>
          <a:bodyPr>
            <a:normAutofit fontScale="90000"/>
          </a:bodyPr>
          <a:lstStyle/>
          <a:p>
            <a:r>
              <a:rPr lang="en-US" dirty="0"/>
              <a:t>The Gun Violence Database</a:t>
            </a:r>
          </a:p>
        </p:txBody>
      </p:sp>
      <p:sp>
        <p:nvSpPr>
          <p:cNvPr id="12" name="TextBox 11">
            <a:extLst>
              <a:ext uri="{FF2B5EF4-FFF2-40B4-BE49-F238E27FC236}">
                <a16:creationId xmlns:a16="http://schemas.microsoft.com/office/drawing/2014/main" id="{296D7C9D-099E-3045-B06C-1C1EAB30E967}"/>
              </a:ext>
            </a:extLst>
          </p:cNvPr>
          <p:cNvSpPr txBox="1"/>
          <p:nvPr/>
        </p:nvSpPr>
        <p:spPr>
          <a:xfrm>
            <a:off x="406400" y="6197600"/>
            <a:ext cx="6375400" cy="646331"/>
          </a:xfrm>
          <a:prstGeom prst="rect">
            <a:avLst/>
          </a:prstGeom>
          <a:noFill/>
        </p:spPr>
        <p:txBody>
          <a:bodyPr wrap="square" rtlCol="0">
            <a:spAutoFit/>
          </a:bodyPr>
          <a:lstStyle/>
          <a:p>
            <a:r>
              <a:rPr lang="en-US" dirty="0"/>
              <a:t>Ellie Pavlick and Chris </a:t>
            </a:r>
            <a:r>
              <a:rPr lang="en-US" dirty="0" err="1"/>
              <a:t>Callison</a:t>
            </a:r>
            <a:r>
              <a:rPr lang="en-US" dirty="0"/>
              <a:t>-Burch, University of Pennsylvania</a:t>
            </a:r>
          </a:p>
          <a:p>
            <a:endParaRPr lang="en-US" dirty="0"/>
          </a:p>
        </p:txBody>
      </p:sp>
      <p:sp>
        <p:nvSpPr>
          <p:cNvPr id="2" name="TextBox 1">
            <a:extLst>
              <a:ext uri="{FF2B5EF4-FFF2-40B4-BE49-F238E27FC236}">
                <a16:creationId xmlns:a16="http://schemas.microsoft.com/office/drawing/2014/main" id="{F549F508-478B-EC47-A0EB-912C11B29393}"/>
              </a:ext>
            </a:extLst>
          </p:cNvPr>
          <p:cNvSpPr txBox="1"/>
          <p:nvPr/>
        </p:nvSpPr>
        <p:spPr>
          <a:xfrm>
            <a:off x="2953031" y="1447800"/>
            <a:ext cx="3237938" cy="461665"/>
          </a:xfrm>
          <a:prstGeom prst="rect">
            <a:avLst/>
          </a:prstGeom>
          <a:noFill/>
        </p:spPr>
        <p:txBody>
          <a:bodyPr wrap="none" rtlCol="0">
            <a:spAutoFit/>
          </a:bodyPr>
          <a:lstStyle/>
          <a:p>
            <a:r>
              <a:rPr lang="en-US" sz="2400" dirty="0">
                <a:solidFill>
                  <a:srgbClr val="FFC000"/>
                </a:solidFill>
              </a:rPr>
              <a:t>http://gun-</a:t>
            </a:r>
            <a:r>
              <a:rPr lang="en-US" sz="2400" dirty="0" err="1">
                <a:solidFill>
                  <a:srgbClr val="FFC000"/>
                </a:solidFill>
              </a:rPr>
              <a:t>violence.org</a:t>
            </a:r>
            <a:r>
              <a:rPr lang="en-US" sz="2400" dirty="0">
                <a:solidFill>
                  <a:srgbClr val="FFC000"/>
                </a:solidFill>
              </a:rPr>
              <a:t>/</a:t>
            </a:r>
          </a:p>
        </p:txBody>
      </p:sp>
    </p:spTree>
    <p:extLst>
      <p:ext uri="{BB962C8B-B14F-4D97-AF65-F5344CB8AC3E}">
        <p14:creationId xmlns:p14="http://schemas.microsoft.com/office/powerpoint/2010/main" val="1211044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Goals of the GVDB</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600200"/>
            <a:ext cx="7543801" cy="4268894"/>
          </a:xfrm>
        </p:spPr>
        <p:txBody>
          <a:bodyPr>
            <a:noAutofit/>
          </a:bodyPr>
          <a:lstStyle/>
          <a:p>
            <a:r>
              <a:rPr lang="en-US" sz="2800" dirty="0"/>
              <a:t>Collect data about gun violence in the US to facilitate </a:t>
            </a:r>
            <a:r>
              <a:rPr lang="en-US" sz="2800" b="1" dirty="0"/>
              <a:t>public health research</a:t>
            </a:r>
            <a:r>
              <a:rPr lang="en-US" sz="2800" dirty="0"/>
              <a:t>.</a:t>
            </a:r>
          </a:p>
          <a:p>
            <a:r>
              <a:rPr lang="en-US" sz="2800" dirty="0"/>
              <a:t>Draw sample from local newspapers and television stations that publish online.</a:t>
            </a:r>
          </a:p>
          <a:p>
            <a:r>
              <a:rPr lang="en-US" sz="2800" dirty="0"/>
              <a:t>Use machine learning and crowdsourcing to </a:t>
            </a:r>
            <a:r>
              <a:rPr lang="en-US" sz="2800" b="1" dirty="0"/>
              <a:t>extract structured data from text</a:t>
            </a:r>
            <a:r>
              <a:rPr lang="en-US" sz="2800" dirty="0"/>
              <a:t>.</a:t>
            </a:r>
            <a:endParaRPr lang="en-US" sz="2800" baseline="-25000" dirty="0"/>
          </a:p>
        </p:txBody>
      </p:sp>
    </p:spTree>
    <p:extLst>
      <p:ext uri="{BB962C8B-B14F-4D97-AF65-F5344CB8AC3E}">
        <p14:creationId xmlns:p14="http://schemas.microsoft.com/office/powerpoint/2010/main" val="896132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GVDB Template</a:t>
            </a:r>
          </a:p>
        </p:txBody>
      </p:sp>
      <p:pic>
        <p:nvPicPr>
          <p:cNvPr id="5" name="Content Placeholder 4" descr="A screenshot of a cell phone&#10;&#10;Description automatically generated">
            <a:extLst>
              <a:ext uri="{FF2B5EF4-FFF2-40B4-BE49-F238E27FC236}">
                <a16:creationId xmlns:a16="http://schemas.microsoft.com/office/drawing/2014/main" id="{E3CD40E4-A892-2443-9E4E-5502319A1E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517843"/>
            <a:ext cx="7543800" cy="4434248"/>
          </a:xfrm>
        </p:spPr>
      </p:pic>
    </p:spTree>
    <p:extLst>
      <p:ext uri="{BB962C8B-B14F-4D97-AF65-F5344CB8AC3E}">
        <p14:creationId xmlns:p14="http://schemas.microsoft.com/office/powerpoint/2010/main" val="3921343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Semantic Role Labeling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20</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8609-4605-3448-908F-FDE09439C29D}"/>
              </a:ext>
            </a:extLst>
          </p:cNvPr>
          <p:cNvSpPr>
            <a:spLocks noGrp="1"/>
          </p:cNvSpPr>
          <p:nvPr>
            <p:ph type="title"/>
          </p:nvPr>
        </p:nvSpPr>
        <p:spPr/>
        <p:txBody>
          <a:bodyPr/>
          <a:lstStyle/>
          <a:p>
            <a:r>
              <a:rPr lang="en-US" dirty="0"/>
              <a:t>Events and their Participants</a:t>
            </a:r>
          </a:p>
        </p:txBody>
      </p:sp>
      <p:sp>
        <p:nvSpPr>
          <p:cNvPr id="3" name="Content Placeholder 2">
            <a:extLst>
              <a:ext uri="{FF2B5EF4-FFF2-40B4-BE49-F238E27FC236}">
                <a16:creationId xmlns:a16="http://schemas.microsoft.com/office/drawing/2014/main" id="{4C5436C2-6289-6A4E-9A28-CA0E26E73312}"/>
              </a:ext>
            </a:extLst>
          </p:cNvPr>
          <p:cNvSpPr>
            <a:spLocks noGrp="1"/>
          </p:cNvSpPr>
          <p:nvPr>
            <p:ph idx="1"/>
          </p:nvPr>
        </p:nvSpPr>
        <p:spPr>
          <a:xfrm>
            <a:off x="822959" y="1845734"/>
            <a:ext cx="7543801" cy="4478866"/>
          </a:xfrm>
        </p:spPr>
        <p:txBody>
          <a:bodyPr>
            <a:normAutofit/>
          </a:bodyPr>
          <a:lstStyle/>
          <a:p>
            <a:pPr marL="0" indent="0">
              <a:buNone/>
            </a:pPr>
            <a:r>
              <a:rPr lang="en-US" dirty="0"/>
              <a:t>A </a:t>
            </a:r>
            <a:r>
              <a:rPr lang="en-US" b="1" dirty="0"/>
              <a:t>purchasing </a:t>
            </a:r>
            <a:r>
              <a:rPr lang="en-US" dirty="0"/>
              <a:t>event and its participants can be described by a wide variety of surface forms. </a:t>
            </a:r>
          </a:p>
          <a:p>
            <a:pPr marL="457200" indent="-457200">
              <a:buFont typeface="+mj-lt"/>
              <a:buAutoNum type="arabicPeriod"/>
            </a:pPr>
            <a:r>
              <a:rPr lang="en-US" dirty="0"/>
              <a:t>XYZ corporation bought the stock.</a:t>
            </a:r>
          </a:p>
          <a:p>
            <a:pPr marL="457200" indent="-457200">
              <a:buFont typeface="+mj-lt"/>
              <a:buAutoNum type="arabicPeriod"/>
            </a:pPr>
            <a:r>
              <a:rPr lang="en-US" dirty="0"/>
              <a:t>They sold the stock to XYZ corporation.</a:t>
            </a:r>
          </a:p>
          <a:p>
            <a:pPr marL="457200" indent="-457200">
              <a:buFont typeface="+mj-lt"/>
              <a:buAutoNum type="arabicPeriod"/>
            </a:pPr>
            <a:r>
              <a:rPr lang="en-US" dirty="0"/>
              <a:t>The stock was bought by XYZ corporation.</a:t>
            </a:r>
          </a:p>
          <a:p>
            <a:pPr marL="457200" indent="-457200">
              <a:buFont typeface="+mj-lt"/>
              <a:buAutoNum type="arabicPeriod"/>
            </a:pPr>
            <a:r>
              <a:rPr lang="en-US" dirty="0"/>
              <a:t>The purchase of the stock by XYZ corporation... </a:t>
            </a:r>
          </a:p>
          <a:p>
            <a:pPr marL="457200" indent="-457200">
              <a:buFont typeface="+mj-lt"/>
              <a:buAutoNum type="arabicPeriod"/>
            </a:pPr>
            <a:r>
              <a:rPr lang="en-US" dirty="0"/>
              <a:t>The stock purchase by XYZ corporation... </a:t>
            </a:r>
          </a:p>
          <a:p>
            <a:r>
              <a:rPr lang="en-US" dirty="0"/>
              <a:t>Commonality: there was a </a:t>
            </a:r>
            <a:r>
              <a:rPr lang="en-US" b="1" dirty="0"/>
              <a:t>purchase</a:t>
            </a:r>
            <a:r>
              <a:rPr lang="en-US" dirty="0"/>
              <a:t> event, the participants were </a:t>
            </a:r>
            <a:r>
              <a:rPr lang="en-US" b="1" dirty="0"/>
              <a:t>XYZ Corp</a:t>
            </a:r>
            <a:r>
              <a:rPr lang="en-US" dirty="0"/>
              <a:t> and some amount of </a:t>
            </a:r>
            <a:r>
              <a:rPr lang="en-US" b="1" dirty="0"/>
              <a:t>stock</a:t>
            </a:r>
            <a:r>
              <a:rPr lang="en-US" dirty="0"/>
              <a:t>, and </a:t>
            </a:r>
            <a:r>
              <a:rPr lang="en-US" b="1" dirty="0"/>
              <a:t>XYZ Corp </a:t>
            </a:r>
            <a:r>
              <a:rPr lang="en-US" dirty="0"/>
              <a:t>was </a:t>
            </a:r>
            <a:r>
              <a:rPr lang="en-US" b="1" dirty="0"/>
              <a:t>the buyer</a:t>
            </a:r>
            <a:r>
              <a:rPr lang="en-US" dirty="0"/>
              <a:t>.</a:t>
            </a:r>
          </a:p>
          <a:p>
            <a:r>
              <a:rPr lang="en-US" b="1" dirty="0"/>
              <a:t>Semantic Role Labels </a:t>
            </a:r>
            <a:r>
              <a:rPr lang="en-US" dirty="0"/>
              <a:t>give a shallow semantic representation of the event and its arguments. </a:t>
            </a:r>
          </a:p>
        </p:txBody>
      </p:sp>
    </p:spTree>
    <p:extLst>
      <p:ext uri="{BB962C8B-B14F-4D97-AF65-F5344CB8AC3E}">
        <p14:creationId xmlns:p14="http://schemas.microsoft.com/office/powerpoint/2010/main" val="1724801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F80763-819A-3E41-9E13-141583D89F43}"/>
              </a:ext>
            </a:extLst>
          </p:cNvPr>
          <p:cNvSpPr/>
          <p:nvPr/>
        </p:nvSpPr>
        <p:spPr>
          <a:xfrm>
            <a:off x="822960" y="2286000"/>
            <a:ext cx="7543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D1C96D-8295-6D4D-A582-507F59BD88B0}"/>
              </a:ext>
            </a:extLst>
          </p:cNvPr>
          <p:cNvSpPr/>
          <p:nvPr/>
        </p:nvSpPr>
        <p:spPr>
          <a:xfrm>
            <a:off x="822960" y="3243157"/>
            <a:ext cx="7543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E511D-579E-0643-AA86-171A251A255C}"/>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C330F7B2-49A6-B14C-B474-F9E327AC945F}"/>
              </a:ext>
            </a:extLst>
          </p:cNvPr>
          <p:cNvSpPr>
            <a:spLocks noGrp="1"/>
          </p:cNvSpPr>
          <p:nvPr>
            <p:ph idx="1"/>
          </p:nvPr>
        </p:nvSpPr>
        <p:spPr/>
        <p:txBody>
          <a:bodyPr/>
          <a:lstStyle/>
          <a:p>
            <a:r>
              <a:rPr lang="en-US" dirty="0"/>
              <a:t>Last time we discussed </a:t>
            </a:r>
            <a:r>
              <a:rPr lang="en-US" i="1" dirty="0"/>
              <a:t>neo-</a:t>
            </a:r>
            <a:r>
              <a:rPr lang="en-US" i="1" dirty="0" err="1"/>
              <a:t>Davidsonian</a:t>
            </a:r>
            <a:r>
              <a:rPr lang="en-US" i="1" dirty="0"/>
              <a:t> </a:t>
            </a:r>
            <a:r>
              <a:rPr lang="en-US" dirty="0"/>
              <a:t>event representations</a:t>
            </a:r>
            <a:r>
              <a:rPr lang="en-US" i="1" dirty="0"/>
              <a:t>.</a:t>
            </a:r>
            <a:endParaRPr lang="en-US" dirty="0"/>
          </a:p>
          <a:p>
            <a:r>
              <a:rPr lang="en-US" i="1" dirty="0"/>
              <a:t>Sasha broke the window</a:t>
            </a:r>
          </a:p>
          <a:p>
            <a:r>
              <a:rPr lang="en-US" dirty="0"/>
              <a:t>∃</a:t>
            </a:r>
            <a:r>
              <a:rPr lang="en-US" i="1" dirty="0"/>
              <a:t>e</a:t>
            </a:r>
            <a:r>
              <a:rPr lang="en-US" dirty="0"/>
              <a:t>, </a:t>
            </a:r>
            <a:r>
              <a:rPr lang="en-US" i="1" dirty="0"/>
              <a:t>x</a:t>
            </a:r>
            <a:r>
              <a:rPr lang="en-US" dirty="0"/>
              <a:t>, </a:t>
            </a:r>
            <a:r>
              <a:rPr lang="en-US" i="1" dirty="0"/>
              <a:t>y Breaking</a:t>
            </a:r>
            <a:r>
              <a:rPr lang="en-US" dirty="0"/>
              <a:t>(</a:t>
            </a:r>
            <a:r>
              <a:rPr lang="en-US" i="1" dirty="0"/>
              <a:t>e</a:t>
            </a:r>
            <a:r>
              <a:rPr lang="en-US" dirty="0"/>
              <a:t>) ∧ </a:t>
            </a:r>
            <a:r>
              <a:rPr lang="en-US" i="1" dirty="0"/>
              <a:t>Breaker</a:t>
            </a:r>
            <a:r>
              <a:rPr lang="en-US" dirty="0"/>
              <a:t>(</a:t>
            </a:r>
            <a:r>
              <a:rPr lang="en-US" i="1" dirty="0"/>
              <a:t>e</a:t>
            </a:r>
            <a:r>
              <a:rPr lang="en-US" dirty="0"/>
              <a:t>, </a:t>
            </a:r>
            <a:r>
              <a:rPr lang="en-US" i="1" dirty="0"/>
              <a:t>Sasha</a:t>
            </a:r>
            <a:r>
              <a:rPr lang="en-US" dirty="0"/>
              <a:t>) ∧</a:t>
            </a:r>
            <a:r>
              <a:rPr lang="en-US" i="1" dirty="0" err="1"/>
              <a:t>BrokenThing</a:t>
            </a:r>
            <a:r>
              <a:rPr lang="en-US" dirty="0"/>
              <a:t>(</a:t>
            </a:r>
            <a:r>
              <a:rPr lang="en-US" i="1" dirty="0" err="1"/>
              <a:t>e</a:t>
            </a:r>
            <a:r>
              <a:rPr lang="en-US" dirty="0" err="1"/>
              <a:t>,</a:t>
            </a:r>
            <a:r>
              <a:rPr lang="en-US" i="1" dirty="0" err="1"/>
              <a:t>y</a:t>
            </a:r>
            <a:r>
              <a:rPr lang="en-US" dirty="0"/>
              <a:t>)∧</a:t>
            </a:r>
            <a:r>
              <a:rPr lang="en-US" i="1" dirty="0"/>
              <a:t>Window</a:t>
            </a:r>
            <a:r>
              <a:rPr lang="en-US" dirty="0"/>
              <a:t>(</a:t>
            </a:r>
            <a:r>
              <a:rPr lang="en-US" i="1" dirty="0"/>
              <a:t>y</a:t>
            </a:r>
            <a:r>
              <a:rPr lang="en-US" dirty="0"/>
              <a:t>) </a:t>
            </a:r>
          </a:p>
          <a:p>
            <a:r>
              <a:rPr lang="en-US" i="1" dirty="0"/>
              <a:t>Pat opened the door.</a:t>
            </a:r>
          </a:p>
          <a:p>
            <a:r>
              <a:rPr lang="en-US" dirty="0"/>
              <a:t>∃</a:t>
            </a:r>
            <a:r>
              <a:rPr lang="en-US" i="1" dirty="0" err="1"/>
              <a:t>e</a:t>
            </a:r>
            <a:r>
              <a:rPr lang="en-US" dirty="0" err="1"/>
              <a:t>,</a:t>
            </a:r>
            <a:r>
              <a:rPr lang="en-US" i="1" dirty="0" err="1"/>
              <a:t>x</a:t>
            </a:r>
            <a:r>
              <a:rPr lang="en-US" dirty="0" err="1"/>
              <a:t>,</a:t>
            </a:r>
            <a:r>
              <a:rPr lang="en-US" i="1" dirty="0" err="1"/>
              <a:t>y</a:t>
            </a:r>
            <a:r>
              <a:rPr lang="en-US" i="1" dirty="0"/>
              <a:t> Opening</a:t>
            </a:r>
            <a:r>
              <a:rPr lang="en-US" dirty="0"/>
              <a:t>(</a:t>
            </a:r>
            <a:r>
              <a:rPr lang="en-US" i="1" dirty="0"/>
              <a:t>e</a:t>
            </a:r>
            <a:r>
              <a:rPr lang="en-US" dirty="0"/>
              <a:t>)∧</a:t>
            </a:r>
            <a:r>
              <a:rPr lang="en-US" i="1" dirty="0"/>
              <a:t>Opener</a:t>
            </a:r>
            <a:r>
              <a:rPr lang="en-US" dirty="0"/>
              <a:t>(</a:t>
            </a:r>
            <a:r>
              <a:rPr lang="en-US" i="1" dirty="0" err="1"/>
              <a:t>e</a:t>
            </a:r>
            <a:r>
              <a:rPr lang="en-US" dirty="0" err="1"/>
              <a:t>,</a:t>
            </a:r>
            <a:r>
              <a:rPr lang="en-US" i="1" dirty="0" err="1"/>
              <a:t>Pat</a:t>
            </a:r>
            <a:r>
              <a:rPr lang="en-US" dirty="0"/>
              <a:t>) ∧</a:t>
            </a:r>
            <a:r>
              <a:rPr lang="en-US" i="1" dirty="0" err="1"/>
              <a:t>OpenedThing</a:t>
            </a:r>
            <a:r>
              <a:rPr lang="en-US" dirty="0"/>
              <a:t>(</a:t>
            </a:r>
            <a:r>
              <a:rPr lang="en-US" i="1" dirty="0" err="1"/>
              <a:t>e</a:t>
            </a:r>
            <a:r>
              <a:rPr lang="en-US" dirty="0" err="1"/>
              <a:t>,</a:t>
            </a:r>
            <a:r>
              <a:rPr lang="en-US" i="1" dirty="0" err="1"/>
              <a:t>y</a:t>
            </a:r>
            <a:r>
              <a:rPr lang="en-US" dirty="0"/>
              <a:t>)∧</a:t>
            </a:r>
            <a:r>
              <a:rPr lang="en-US" i="1" dirty="0"/>
              <a:t>Door</a:t>
            </a:r>
            <a:r>
              <a:rPr lang="en-US" dirty="0"/>
              <a:t>(</a:t>
            </a:r>
            <a:r>
              <a:rPr lang="en-US" i="1" dirty="0"/>
              <a:t>y</a:t>
            </a:r>
            <a:r>
              <a:rPr lang="en-US" dirty="0"/>
              <a:t>) </a:t>
            </a:r>
          </a:p>
          <a:p>
            <a:r>
              <a:rPr lang="en-US" dirty="0"/>
              <a:t>The </a:t>
            </a:r>
            <a:r>
              <a:rPr lang="en-US" b="1" dirty="0"/>
              <a:t>semantic role</a:t>
            </a:r>
            <a:r>
              <a:rPr lang="en-US" dirty="0"/>
              <a:t> of the subject of the </a:t>
            </a:r>
            <a:r>
              <a:rPr lang="en-US" b="1" i="1" dirty="0"/>
              <a:t>break</a:t>
            </a:r>
            <a:r>
              <a:rPr lang="en-US" i="1" dirty="0"/>
              <a:t> </a:t>
            </a:r>
            <a:r>
              <a:rPr lang="en-US" dirty="0"/>
              <a:t>is </a:t>
            </a:r>
            <a:r>
              <a:rPr lang="en-US" b="1" i="1" dirty="0"/>
              <a:t>Breaker</a:t>
            </a:r>
            <a:r>
              <a:rPr lang="en-US" i="1" dirty="0"/>
              <a:t> </a:t>
            </a:r>
            <a:endParaRPr lang="en-US" dirty="0"/>
          </a:p>
          <a:p>
            <a:r>
              <a:rPr lang="en-US" dirty="0"/>
              <a:t>The semantic of the subject of the </a:t>
            </a:r>
            <a:r>
              <a:rPr lang="en-US" b="1" i="1" dirty="0"/>
              <a:t>open</a:t>
            </a:r>
            <a:r>
              <a:rPr lang="en-US" i="1" dirty="0"/>
              <a:t> </a:t>
            </a:r>
            <a:r>
              <a:rPr lang="en-US" dirty="0"/>
              <a:t>is </a:t>
            </a:r>
            <a:r>
              <a:rPr lang="en-US" b="1" i="1" dirty="0"/>
              <a:t>Opener</a:t>
            </a:r>
            <a:endParaRPr lang="en-US" dirty="0"/>
          </a:p>
          <a:p>
            <a:r>
              <a:rPr lang="en-US" dirty="0"/>
              <a:t>These </a:t>
            </a:r>
            <a:r>
              <a:rPr lang="en-US" b="1" dirty="0"/>
              <a:t>deep roles </a:t>
            </a:r>
            <a:r>
              <a:rPr lang="en-US" dirty="0"/>
              <a:t>are specific to each event. </a:t>
            </a:r>
            <a:br>
              <a:rPr lang="en-US" dirty="0"/>
            </a:br>
            <a:endParaRPr lang="en-US" dirty="0"/>
          </a:p>
          <a:p>
            <a:endParaRPr lang="en-US" dirty="0"/>
          </a:p>
        </p:txBody>
      </p:sp>
    </p:spTree>
    <p:extLst>
      <p:ext uri="{BB962C8B-B14F-4D97-AF65-F5344CB8AC3E}">
        <p14:creationId xmlns:p14="http://schemas.microsoft.com/office/powerpoint/2010/main" val="154409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1050-8745-754B-BD6D-F8DEC138BFF1}"/>
              </a:ext>
            </a:extLst>
          </p:cNvPr>
          <p:cNvSpPr>
            <a:spLocks noGrp="1"/>
          </p:cNvSpPr>
          <p:nvPr>
            <p:ph type="title"/>
          </p:nvPr>
        </p:nvSpPr>
        <p:spPr/>
        <p:txBody>
          <a:bodyPr/>
          <a:lstStyle/>
          <a:p>
            <a:r>
              <a:rPr lang="en-US" dirty="0"/>
              <a:t>Thematic Roles</a:t>
            </a:r>
          </a:p>
        </p:txBody>
      </p:sp>
      <p:sp>
        <p:nvSpPr>
          <p:cNvPr id="3" name="Content Placeholder 2">
            <a:extLst>
              <a:ext uri="{FF2B5EF4-FFF2-40B4-BE49-F238E27FC236}">
                <a16:creationId xmlns:a16="http://schemas.microsoft.com/office/drawing/2014/main" id="{B6E3A451-D632-2D44-883F-6759C57DAC68}"/>
              </a:ext>
            </a:extLst>
          </p:cNvPr>
          <p:cNvSpPr>
            <a:spLocks noGrp="1"/>
          </p:cNvSpPr>
          <p:nvPr>
            <p:ph idx="1"/>
          </p:nvPr>
        </p:nvSpPr>
        <p:spPr/>
        <p:txBody>
          <a:bodyPr>
            <a:normAutofit/>
          </a:bodyPr>
          <a:lstStyle/>
          <a:p>
            <a:r>
              <a:rPr lang="en-US" i="1" dirty="0"/>
              <a:t>Breakers</a:t>
            </a:r>
            <a:r>
              <a:rPr lang="en-US" dirty="0"/>
              <a:t> and </a:t>
            </a:r>
            <a:r>
              <a:rPr lang="en-US" i="1" dirty="0"/>
              <a:t>Openers</a:t>
            </a:r>
            <a:r>
              <a:rPr lang="en-US" dirty="0"/>
              <a:t> have something in common. They are both volitional actors, usually animate, and they have a direct causal responsibility for their events.</a:t>
            </a:r>
          </a:p>
          <a:p>
            <a:r>
              <a:rPr lang="en-US" b="1" dirty="0"/>
              <a:t>Thematic roles </a:t>
            </a:r>
            <a:r>
              <a:rPr lang="en-US" dirty="0"/>
              <a:t>are a way to capture this semantic commonality between these roles.  In this case, both </a:t>
            </a:r>
            <a:r>
              <a:rPr lang="en-US" i="1" dirty="0"/>
              <a:t>Breakers</a:t>
            </a:r>
            <a:r>
              <a:rPr lang="en-US" dirty="0"/>
              <a:t> and </a:t>
            </a:r>
            <a:r>
              <a:rPr lang="en-US" i="1" dirty="0"/>
              <a:t>Openers</a:t>
            </a:r>
            <a:r>
              <a:rPr lang="en-US" dirty="0"/>
              <a:t> fill the thematic role of AGENT.</a:t>
            </a:r>
          </a:p>
          <a:p>
            <a:r>
              <a:rPr lang="en-US" dirty="0"/>
              <a:t>AGENT is the thematic role that represents an abstract idea such as </a:t>
            </a:r>
            <a:r>
              <a:rPr lang="en-US" i="1" dirty="0"/>
              <a:t>volitional causation</a:t>
            </a:r>
            <a:r>
              <a:rPr lang="en-US" dirty="0"/>
              <a:t>.</a:t>
            </a:r>
          </a:p>
          <a:p>
            <a:r>
              <a:rPr lang="en-US" dirty="0" err="1"/>
              <a:t>BrokenThing</a:t>
            </a:r>
            <a:r>
              <a:rPr lang="en-US" dirty="0"/>
              <a:t> and </a:t>
            </a:r>
            <a:r>
              <a:rPr lang="en-US" dirty="0" err="1"/>
              <a:t>OpenedThing</a:t>
            </a:r>
            <a:r>
              <a:rPr lang="en-US" dirty="0"/>
              <a:t>, are both prototypically inanimate objects that are affected in some way by the action.  The semantic role for participant most directly affected by an event is THEME ;</a:t>
            </a:r>
          </a:p>
          <a:p>
            <a:endParaRPr lang="en-US" dirty="0"/>
          </a:p>
          <a:p>
            <a:endParaRPr lang="en-US" dirty="0"/>
          </a:p>
          <a:p>
            <a:endParaRPr lang="en-US" dirty="0"/>
          </a:p>
        </p:txBody>
      </p:sp>
    </p:spTree>
    <p:extLst>
      <p:ext uri="{BB962C8B-B14F-4D97-AF65-F5344CB8AC3E}">
        <p14:creationId xmlns:p14="http://schemas.microsoft.com/office/powerpoint/2010/main" val="4275227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a:t>Template Filling</a:t>
            </a:r>
            <a:endParaRPr lang="en-US" sz="5400" dirty="0"/>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a:xfrm>
            <a:off x="822959" y="1845734"/>
            <a:ext cx="7543801" cy="2650066"/>
          </a:xfrm>
        </p:spPr>
        <p:txBody>
          <a:bodyPr>
            <a:normAutofit/>
          </a:bodyPr>
          <a:lstStyle/>
          <a:p>
            <a:pPr marL="201168" lvl="1" indent="0" algn="just">
              <a:buNone/>
            </a:pPr>
            <a:r>
              <a:rPr lang="en-US" sz="2200" dirty="0"/>
              <a:t>Citing high fuel prices, United Airlines said Friday it has increased fares by $6 per round trip on flights to some cities also served by lower cost carriers. American Airlines, a unit of AMR Corp., immediately matched the move, spokesman Tim Wagner said. United, a unit of UAL Corp., said the increase took effect Thursday and applies to most routes where it competes against discount carriers, such as Chicago to Dallas and Denver to San Francisco.</a:t>
            </a:r>
          </a:p>
        </p:txBody>
      </p:sp>
      <p:pic>
        <p:nvPicPr>
          <p:cNvPr id="5" name="Picture 4" descr="A screenshot of a cell phone&#10;&#10;Description automatically generated">
            <a:extLst>
              <a:ext uri="{FF2B5EF4-FFF2-40B4-BE49-F238E27FC236}">
                <a16:creationId xmlns:a16="http://schemas.microsoft.com/office/drawing/2014/main" id="{647DC326-625E-994B-996C-DADF44B8D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8" y="4638809"/>
            <a:ext cx="7391401" cy="1409700"/>
          </a:xfrm>
          <a:prstGeom prst="rect">
            <a:avLst/>
          </a:prstGeom>
        </p:spPr>
      </p:pic>
    </p:spTree>
    <p:extLst>
      <p:ext uri="{BB962C8B-B14F-4D97-AF65-F5344CB8AC3E}">
        <p14:creationId xmlns:p14="http://schemas.microsoft.com/office/powerpoint/2010/main" val="2138468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E4A3-64C9-2C43-B6F6-B8E43DE6DBF6}"/>
              </a:ext>
            </a:extLst>
          </p:cNvPr>
          <p:cNvSpPr>
            <a:spLocks noGrp="1"/>
          </p:cNvSpPr>
          <p:nvPr>
            <p:ph type="title"/>
          </p:nvPr>
        </p:nvSpPr>
        <p:spPr/>
        <p:txBody>
          <a:bodyPr/>
          <a:lstStyle/>
          <a:p>
            <a:r>
              <a:rPr lang="en-US" dirty="0"/>
              <a:t>Thematic Roles</a:t>
            </a:r>
          </a:p>
        </p:txBody>
      </p:sp>
      <p:graphicFrame>
        <p:nvGraphicFramePr>
          <p:cNvPr id="4" name="Content Placeholder 3">
            <a:extLst>
              <a:ext uri="{FF2B5EF4-FFF2-40B4-BE49-F238E27FC236}">
                <a16:creationId xmlns:a16="http://schemas.microsoft.com/office/drawing/2014/main" id="{D73B3F83-42D8-2F4F-B566-08EEF4A4ABC6}"/>
              </a:ext>
            </a:extLst>
          </p:cNvPr>
          <p:cNvGraphicFramePr>
            <a:graphicFrameLocks noGrp="1"/>
          </p:cNvGraphicFramePr>
          <p:nvPr>
            <p:ph idx="1"/>
            <p:extLst>
              <p:ext uri="{D42A27DB-BD31-4B8C-83A1-F6EECF244321}">
                <p14:modId xmlns:p14="http://schemas.microsoft.com/office/powerpoint/2010/main" val="880231899"/>
              </p:ext>
            </p:extLst>
          </p:nvPr>
        </p:nvGraphicFramePr>
        <p:xfrm>
          <a:off x="822324" y="1846263"/>
          <a:ext cx="7407274" cy="4079240"/>
        </p:xfrm>
        <a:graphic>
          <a:graphicData uri="http://schemas.openxmlformats.org/drawingml/2006/table">
            <a:tbl>
              <a:tblPr firstRow="1" bandRow="1">
                <a:tableStyleId>{5C22544A-7EE6-4342-B048-85BDC9FD1C3A}</a:tableStyleId>
              </a:tblPr>
              <a:tblGrid>
                <a:gridCol w="2073276">
                  <a:extLst>
                    <a:ext uri="{9D8B030D-6E8A-4147-A177-3AD203B41FA5}">
                      <a16:colId xmlns:a16="http://schemas.microsoft.com/office/drawing/2014/main" val="2733798607"/>
                    </a:ext>
                  </a:extLst>
                </a:gridCol>
                <a:gridCol w="5333998">
                  <a:extLst>
                    <a:ext uri="{9D8B030D-6E8A-4147-A177-3AD203B41FA5}">
                      <a16:colId xmlns:a16="http://schemas.microsoft.com/office/drawing/2014/main" val="46010232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lt1"/>
                          </a:solidFill>
                          <a:effectLst/>
                          <a:latin typeface="+mn-lt"/>
                          <a:ea typeface="+mn-ea"/>
                          <a:cs typeface="+mn-cs"/>
                        </a:rPr>
                        <a:t>Thematic Role </a:t>
                      </a:r>
                      <a:endParaRPr lang="en-US" dirty="0"/>
                    </a:p>
                  </a:txBody>
                  <a:tcPr/>
                </a:tc>
                <a:tc>
                  <a:txBody>
                    <a:bodyPr/>
                    <a:lstStyle/>
                    <a:p>
                      <a:r>
                        <a:rPr lang="en-US" dirty="0"/>
                        <a:t>Definition </a:t>
                      </a:r>
                    </a:p>
                  </a:txBody>
                  <a:tcPr/>
                </a:tc>
                <a:extLst>
                  <a:ext uri="{0D108BD9-81ED-4DB2-BD59-A6C34878D82A}">
                    <a16:rowId xmlns:a16="http://schemas.microsoft.com/office/drawing/2014/main" val="3582775680"/>
                  </a:ext>
                </a:extLst>
              </a:tr>
              <a:tr h="370840">
                <a:tc>
                  <a:txBody>
                    <a:bodyPr/>
                    <a:lstStyle/>
                    <a:p>
                      <a:r>
                        <a:rPr lang="en-US" dirty="0"/>
                        <a:t>AGENT</a:t>
                      </a:r>
                    </a:p>
                  </a:txBody>
                  <a:tcPr/>
                </a:tc>
                <a:tc>
                  <a:txBody>
                    <a:bodyPr/>
                    <a:lstStyle/>
                    <a:p>
                      <a:r>
                        <a:rPr lang="en-US" dirty="0">
                          <a:solidFill>
                            <a:srgbClr val="000000"/>
                          </a:solidFill>
                          <a:effectLst/>
                          <a:latin typeface="Helvetica Neue" panose="02000503000000020004" pitchFamily="2" charset="0"/>
                        </a:rPr>
                        <a:t>The volitional causer of an event</a:t>
                      </a:r>
                      <a:endParaRPr lang="en-US" dirty="0">
                        <a:effectLst/>
                      </a:endParaRPr>
                    </a:p>
                  </a:txBody>
                  <a:tcPr marL="38100" marR="38100" marT="38100" marB="38100"/>
                </a:tc>
                <a:extLst>
                  <a:ext uri="{0D108BD9-81ED-4DB2-BD59-A6C34878D82A}">
                    <a16:rowId xmlns:a16="http://schemas.microsoft.com/office/drawing/2014/main" val="1806993106"/>
                  </a:ext>
                </a:extLst>
              </a:tr>
              <a:tr h="370840">
                <a:tc>
                  <a:txBody>
                    <a:bodyPr/>
                    <a:lstStyle/>
                    <a:p>
                      <a:r>
                        <a:rPr lang="en-US" dirty="0"/>
                        <a:t>EXPERIENCER</a:t>
                      </a:r>
                    </a:p>
                  </a:txBody>
                  <a:tcPr/>
                </a:tc>
                <a:tc>
                  <a:txBody>
                    <a:bodyPr/>
                    <a:lstStyle/>
                    <a:p>
                      <a:r>
                        <a:rPr lang="en-US">
                          <a:solidFill>
                            <a:srgbClr val="000000"/>
                          </a:solidFill>
                          <a:effectLst/>
                          <a:latin typeface="Helvetica Neue" panose="02000503000000020004" pitchFamily="2" charset="0"/>
                        </a:rPr>
                        <a:t>The experiencer of an event</a:t>
                      </a:r>
                      <a:endParaRPr lang="en-US">
                        <a:effectLst/>
                      </a:endParaRPr>
                    </a:p>
                  </a:txBody>
                  <a:tcPr marL="38100" marR="38100" marT="38100" marB="38100"/>
                </a:tc>
                <a:extLst>
                  <a:ext uri="{0D108BD9-81ED-4DB2-BD59-A6C34878D82A}">
                    <a16:rowId xmlns:a16="http://schemas.microsoft.com/office/drawing/2014/main" val="3774530080"/>
                  </a:ext>
                </a:extLst>
              </a:tr>
              <a:tr h="370840">
                <a:tc>
                  <a:txBody>
                    <a:bodyPr/>
                    <a:lstStyle/>
                    <a:p>
                      <a:r>
                        <a:rPr lang="en-US" dirty="0"/>
                        <a:t>FORCE</a:t>
                      </a:r>
                    </a:p>
                  </a:txBody>
                  <a:tcPr/>
                </a:tc>
                <a:tc>
                  <a:txBody>
                    <a:bodyPr/>
                    <a:lstStyle/>
                    <a:p>
                      <a:r>
                        <a:rPr lang="en-US">
                          <a:solidFill>
                            <a:srgbClr val="000000"/>
                          </a:solidFill>
                          <a:effectLst/>
                          <a:latin typeface="Helvetica Neue" panose="02000503000000020004" pitchFamily="2" charset="0"/>
                        </a:rPr>
                        <a:t>The non-volitional causer of the event</a:t>
                      </a:r>
                      <a:endParaRPr lang="en-US">
                        <a:effectLst/>
                      </a:endParaRPr>
                    </a:p>
                  </a:txBody>
                  <a:tcPr marL="38100" marR="38100" marT="38100" marB="38100"/>
                </a:tc>
                <a:extLst>
                  <a:ext uri="{0D108BD9-81ED-4DB2-BD59-A6C34878D82A}">
                    <a16:rowId xmlns:a16="http://schemas.microsoft.com/office/drawing/2014/main" val="338422410"/>
                  </a:ext>
                </a:extLst>
              </a:tr>
              <a:tr h="370840">
                <a:tc>
                  <a:txBody>
                    <a:bodyPr/>
                    <a:lstStyle/>
                    <a:p>
                      <a:r>
                        <a:rPr lang="en-US" dirty="0"/>
                        <a:t>THEME</a:t>
                      </a:r>
                    </a:p>
                  </a:txBody>
                  <a:tcPr/>
                </a:tc>
                <a:tc>
                  <a:txBody>
                    <a:bodyPr/>
                    <a:lstStyle/>
                    <a:p>
                      <a:r>
                        <a:rPr lang="en-US" dirty="0">
                          <a:solidFill>
                            <a:srgbClr val="000000"/>
                          </a:solidFill>
                          <a:effectLst/>
                          <a:latin typeface="Helvetica Neue" panose="02000503000000020004" pitchFamily="2" charset="0"/>
                        </a:rPr>
                        <a:t>The participant most directly affected by an event </a:t>
                      </a:r>
                      <a:endParaRPr lang="en-US" dirty="0">
                        <a:effectLst/>
                      </a:endParaRPr>
                    </a:p>
                  </a:txBody>
                  <a:tcPr marL="38100" marR="38100" marT="38100" marB="38100"/>
                </a:tc>
                <a:extLst>
                  <a:ext uri="{0D108BD9-81ED-4DB2-BD59-A6C34878D82A}">
                    <a16:rowId xmlns:a16="http://schemas.microsoft.com/office/drawing/2014/main" val="2600491602"/>
                  </a:ext>
                </a:extLst>
              </a:tr>
              <a:tr h="370840">
                <a:tc>
                  <a:txBody>
                    <a:bodyPr/>
                    <a:lstStyle/>
                    <a:p>
                      <a:r>
                        <a:rPr lang="en-US" dirty="0"/>
                        <a:t>RESULT</a:t>
                      </a:r>
                    </a:p>
                  </a:txBody>
                  <a:tcPr/>
                </a:tc>
                <a:tc>
                  <a:txBody>
                    <a:bodyPr/>
                    <a:lstStyle/>
                    <a:p>
                      <a:r>
                        <a:rPr lang="en-US" dirty="0">
                          <a:effectLst/>
                        </a:rPr>
                        <a:t>T</a:t>
                      </a:r>
                      <a:r>
                        <a:rPr lang="en-US" dirty="0">
                          <a:solidFill>
                            <a:srgbClr val="000000"/>
                          </a:solidFill>
                          <a:effectLst/>
                          <a:latin typeface="Helvetica Neue" panose="02000503000000020004" pitchFamily="2" charset="0"/>
                        </a:rPr>
                        <a:t>he end product of an event</a:t>
                      </a:r>
                      <a:endParaRPr lang="en-US" dirty="0">
                        <a:effectLst/>
                      </a:endParaRPr>
                    </a:p>
                  </a:txBody>
                  <a:tcPr marL="38100" marR="38100" marT="38100" marB="38100"/>
                </a:tc>
                <a:extLst>
                  <a:ext uri="{0D108BD9-81ED-4DB2-BD59-A6C34878D82A}">
                    <a16:rowId xmlns:a16="http://schemas.microsoft.com/office/drawing/2014/main" val="3442597519"/>
                  </a:ext>
                </a:extLst>
              </a:tr>
              <a:tr h="370840">
                <a:tc>
                  <a:txBody>
                    <a:bodyPr/>
                    <a:lstStyle/>
                    <a:p>
                      <a:r>
                        <a:rPr lang="en-US" dirty="0"/>
                        <a:t>CONTENT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rPr>
                        <a:t>The proposition or content of a propositional event</a:t>
                      </a:r>
                      <a:endParaRPr lang="en-US" dirty="0">
                        <a:effectLst/>
                      </a:endParaRPr>
                    </a:p>
                  </a:txBody>
                  <a:tcPr marL="38100" marR="38100" marT="38100" marB="38100"/>
                </a:tc>
                <a:extLst>
                  <a:ext uri="{0D108BD9-81ED-4DB2-BD59-A6C34878D82A}">
                    <a16:rowId xmlns:a16="http://schemas.microsoft.com/office/drawing/2014/main" val="1505477301"/>
                  </a:ext>
                </a:extLst>
              </a:tr>
              <a:tr h="370840">
                <a:tc>
                  <a:txBody>
                    <a:bodyPr/>
                    <a:lstStyle/>
                    <a:p>
                      <a:r>
                        <a:rPr lang="en-US" dirty="0"/>
                        <a:t>INSTRUMENT</a:t>
                      </a:r>
                    </a:p>
                  </a:txBody>
                  <a:tcPr/>
                </a:tc>
                <a:tc>
                  <a:txBody>
                    <a:bodyPr/>
                    <a:lstStyle/>
                    <a:p>
                      <a:r>
                        <a:rPr lang="en-US" dirty="0">
                          <a:solidFill>
                            <a:srgbClr val="000000"/>
                          </a:solidFill>
                          <a:effectLst/>
                          <a:latin typeface="Helvetica Neue" panose="02000503000000020004" pitchFamily="2" charset="0"/>
                        </a:rPr>
                        <a:t>An instrument used in an event</a:t>
                      </a:r>
                      <a:endParaRPr lang="en-US" dirty="0"/>
                    </a:p>
                  </a:txBody>
                  <a:tcPr marL="38100" marR="38100" marT="38100" marB="38100"/>
                </a:tc>
                <a:extLst>
                  <a:ext uri="{0D108BD9-81ED-4DB2-BD59-A6C34878D82A}">
                    <a16:rowId xmlns:a16="http://schemas.microsoft.com/office/drawing/2014/main" val="579060548"/>
                  </a:ext>
                </a:extLst>
              </a:tr>
              <a:tr h="370840">
                <a:tc>
                  <a:txBody>
                    <a:bodyPr/>
                    <a:lstStyle/>
                    <a:p>
                      <a:r>
                        <a:rPr lang="en-US" dirty="0"/>
                        <a:t>BENFICIARY</a:t>
                      </a:r>
                    </a:p>
                  </a:txBody>
                  <a:tcPr/>
                </a:tc>
                <a:tc>
                  <a:txBody>
                    <a:bodyPr/>
                    <a:lstStyle/>
                    <a:p>
                      <a:r>
                        <a:rPr lang="en-US" dirty="0">
                          <a:solidFill>
                            <a:srgbClr val="000000"/>
                          </a:solidFill>
                          <a:effectLst/>
                          <a:latin typeface="Helvetica Neue" panose="02000503000000020004" pitchFamily="2" charset="0"/>
                        </a:rPr>
                        <a:t>The beneficiary of an event</a:t>
                      </a:r>
                      <a:endParaRPr lang="en-US" dirty="0">
                        <a:effectLst/>
                      </a:endParaRPr>
                    </a:p>
                  </a:txBody>
                  <a:tcPr marL="38100" marR="38100" marT="38100" marB="38100"/>
                </a:tc>
                <a:extLst>
                  <a:ext uri="{0D108BD9-81ED-4DB2-BD59-A6C34878D82A}">
                    <a16:rowId xmlns:a16="http://schemas.microsoft.com/office/drawing/2014/main" val="701676050"/>
                  </a:ext>
                </a:extLst>
              </a:tr>
              <a:tr h="370840">
                <a:tc>
                  <a:txBody>
                    <a:bodyPr/>
                    <a:lstStyle/>
                    <a:p>
                      <a:r>
                        <a:rPr lang="en-US" dirty="0"/>
                        <a:t>SOURCE</a:t>
                      </a:r>
                    </a:p>
                  </a:txBody>
                  <a:tcPr/>
                </a:tc>
                <a:tc>
                  <a:txBody>
                    <a:bodyPr/>
                    <a:lstStyle/>
                    <a:p>
                      <a:r>
                        <a:rPr lang="en-US">
                          <a:solidFill>
                            <a:srgbClr val="000000"/>
                          </a:solidFill>
                          <a:effectLst/>
                          <a:latin typeface="Helvetica Neue" panose="02000503000000020004" pitchFamily="2" charset="0"/>
                        </a:rPr>
                        <a:t>The origin of the object of a transfer event</a:t>
                      </a:r>
                      <a:endParaRPr lang="en-US">
                        <a:effectLst/>
                      </a:endParaRPr>
                    </a:p>
                  </a:txBody>
                  <a:tcPr marL="38100" marR="38100" marT="38100" marB="38100"/>
                </a:tc>
                <a:extLst>
                  <a:ext uri="{0D108BD9-81ED-4DB2-BD59-A6C34878D82A}">
                    <a16:rowId xmlns:a16="http://schemas.microsoft.com/office/drawing/2014/main" val="1972701058"/>
                  </a:ext>
                </a:extLst>
              </a:tr>
              <a:tr h="370840">
                <a:tc>
                  <a:txBody>
                    <a:bodyPr/>
                    <a:lstStyle/>
                    <a:p>
                      <a:r>
                        <a:rPr lang="en-US" dirty="0"/>
                        <a:t>GOAL</a:t>
                      </a:r>
                    </a:p>
                  </a:txBody>
                  <a:tcPr/>
                </a:tc>
                <a:tc>
                  <a:txBody>
                    <a:bodyPr/>
                    <a:lstStyle/>
                    <a:p>
                      <a:r>
                        <a:rPr lang="en-US" dirty="0">
                          <a:solidFill>
                            <a:srgbClr val="000000"/>
                          </a:solidFill>
                          <a:effectLst/>
                          <a:latin typeface="Helvetica Neue" panose="02000503000000020004" pitchFamily="2" charset="0"/>
                        </a:rPr>
                        <a:t>The destination of an object of a transfer event</a:t>
                      </a:r>
                      <a:endParaRPr lang="en-US" dirty="0">
                        <a:effectLst/>
                      </a:endParaRPr>
                    </a:p>
                  </a:txBody>
                  <a:tcPr marL="38100" marR="38100" marT="38100" marB="38100"/>
                </a:tc>
                <a:extLst>
                  <a:ext uri="{0D108BD9-81ED-4DB2-BD59-A6C34878D82A}">
                    <a16:rowId xmlns:a16="http://schemas.microsoft.com/office/drawing/2014/main" val="2431251589"/>
                  </a:ext>
                </a:extLst>
              </a:tr>
            </a:tbl>
          </a:graphicData>
        </a:graphic>
      </p:graphicFrame>
    </p:spTree>
    <p:extLst>
      <p:ext uri="{BB962C8B-B14F-4D97-AF65-F5344CB8AC3E}">
        <p14:creationId xmlns:p14="http://schemas.microsoft.com/office/powerpoint/2010/main" val="2671960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E4A3-64C9-2C43-B6F6-B8E43DE6DBF6}"/>
              </a:ext>
            </a:extLst>
          </p:cNvPr>
          <p:cNvSpPr>
            <a:spLocks noGrp="1"/>
          </p:cNvSpPr>
          <p:nvPr>
            <p:ph type="title"/>
          </p:nvPr>
        </p:nvSpPr>
        <p:spPr/>
        <p:txBody>
          <a:bodyPr/>
          <a:lstStyle/>
          <a:p>
            <a:r>
              <a:rPr lang="en-US" dirty="0"/>
              <a:t>Thematic Roles</a:t>
            </a:r>
          </a:p>
        </p:txBody>
      </p:sp>
      <p:graphicFrame>
        <p:nvGraphicFramePr>
          <p:cNvPr id="4" name="Content Placeholder 3">
            <a:extLst>
              <a:ext uri="{FF2B5EF4-FFF2-40B4-BE49-F238E27FC236}">
                <a16:creationId xmlns:a16="http://schemas.microsoft.com/office/drawing/2014/main" id="{D73B3F83-42D8-2F4F-B566-08EEF4A4ABC6}"/>
              </a:ext>
            </a:extLst>
          </p:cNvPr>
          <p:cNvGraphicFramePr>
            <a:graphicFrameLocks noGrp="1"/>
          </p:cNvGraphicFramePr>
          <p:nvPr>
            <p:ph idx="1"/>
            <p:extLst>
              <p:ext uri="{D42A27DB-BD31-4B8C-83A1-F6EECF244321}">
                <p14:modId xmlns:p14="http://schemas.microsoft.com/office/powerpoint/2010/main" val="3856463623"/>
              </p:ext>
            </p:extLst>
          </p:nvPr>
        </p:nvGraphicFramePr>
        <p:xfrm>
          <a:off x="822324" y="1846263"/>
          <a:ext cx="7407274" cy="4587240"/>
        </p:xfrm>
        <a:graphic>
          <a:graphicData uri="http://schemas.openxmlformats.org/drawingml/2006/table">
            <a:tbl>
              <a:tblPr firstRow="1" bandRow="1">
                <a:tableStyleId>{5C22544A-7EE6-4342-B048-85BDC9FD1C3A}</a:tableStyleId>
              </a:tblPr>
              <a:tblGrid>
                <a:gridCol w="2073276">
                  <a:extLst>
                    <a:ext uri="{9D8B030D-6E8A-4147-A177-3AD203B41FA5}">
                      <a16:colId xmlns:a16="http://schemas.microsoft.com/office/drawing/2014/main" val="2733798607"/>
                    </a:ext>
                  </a:extLst>
                </a:gridCol>
                <a:gridCol w="5333998">
                  <a:extLst>
                    <a:ext uri="{9D8B030D-6E8A-4147-A177-3AD203B41FA5}">
                      <a16:colId xmlns:a16="http://schemas.microsoft.com/office/drawing/2014/main" val="46010232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lt1"/>
                          </a:solidFill>
                          <a:effectLst/>
                          <a:latin typeface="+mn-lt"/>
                          <a:ea typeface="+mn-ea"/>
                          <a:cs typeface="+mn-cs"/>
                        </a:rPr>
                        <a:t>Thematic Role </a:t>
                      </a:r>
                      <a:endParaRPr lang="en-US" dirty="0"/>
                    </a:p>
                  </a:txBody>
                  <a:tcPr/>
                </a:tc>
                <a:tc>
                  <a:txBody>
                    <a:bodyPr/>
                    <a:lstStyle/>
                    <a:p>
                      <a:r>
                        <a:rPr lang="en-US" dirty="0"/>
                        <a:t>Definition </a:t>
                      </a:r>
                    </a:p>
                  </a:txBody>
                  <a:tcPr/>
                </a:tc>
                <a:extLst>
                  <a:ext uri="{0D108BD9-81ED-4DB2-BD59-A6C34878D82A}">
                    <a16:rowId xmlns:a16="http://schemas.microsoft.com/office/drawing/2014/main" val="3582775680"/>
                  </a:ext>
                </a:extLst>
              </a:tr>
              <a:tr h="370840">
                <a:tc>
                  <a:txBody>
                    <a:bodyPr/>
                    <a:lstStyle/>
                    <a:p>
                      <a:r>
                        <a:rPr lang="en-US" dirty="0"/>
                        <a:t>AGENT</a:t>
                      </a:r>
                    </a:p>
                  </a:txBody>
                  <a:tcPr/>
                </a:tc>
                <a:tc>
                  <a:txBody>
                    <a:bodyPr/>
                    <a:lstStyle/>
                    <a:p>
                      <a:r>
                        <a:rPr lang="en-US" i="1" dirty="0">
                          <a:solidFill>
                            <a:srgbClr val="000000"/>
                          </a:solidFill>
                          <a:effectLst/>
                          <a:latin typeface="Helvetica Neue" panose="02000503000000020004" pitchFamily="2" charset="0"/>
                        </a:rPr>
                        <a:t>The player </a:t>
                      </a:r>
                      <a:r>
                        <a:rPr lang="en-US" dirty="0">
                          <a:solidFill>
                            <a:srgbClr val="000000"/>
                          </a:solidFill>
                          <a:effectLst/>
                          <a:latin typeface="Helvetica Neue" panose="02000503000000020004" pitchFamily="2" charset="0"/>
                        </a:rPr>
                        <a:t>kicked the ball.</a:t>
                      </a:r>
                      <a:endParaRPr lang="en-US" dirty="0">
                        <a:effectLst/>
                      </a:endParaRPr>
                    </a:p>
                  </a:txBody>
                  <a:tcPr marL="38100" marR="38100" marT="38100" marB="38100"/>
                </a:tc>
                <a:extLst>
                  <a:ext uri="{0D108BD9-81ED-4DB2-BD59-A6C34878D82A}">
                    <a16:rowId xmlns:a16="http://schemas.microsoft.com/office/drawing/2014/main" val="1806993106"/>
                  </a:ext>
                </a:extLst>
              </a:tr>
              <a:tr h="370840">
                <a:tc>
                  <a:txBody>
                    <a:bodyPr/>
                    <a:lstStyle/>
                    <a:p>
                      <a:r>
                        <a:rPr lang="en-US" dirty="0"/>
                        <a:t>EXPERIENCER</a:t>
                      </a:r>
                    </a:p>
                  </a:txBody>
                  <a:tcPr/>
                </a:tc>
                <a:tc>
                  <a:txBody>
                    <a:bodyPr/>
                    <a:lstStyle/>
                    <a:p>
                      <a:r>
                        <a:rPr lang="en-US" i="1" dirty="0">
                          <a:solidFill>
                            <a:srgbClr val="000000"/>
                          </a:solidFill>
                          <a:effectLst/>
                          <a:latin typeface="Helvetica Neue" panose="02000503000000020004" pitchFamily="2" charset="0"/>
                        </a:rPr>
                        <a:t>Dan</a:t>
                      </a:r>
                      <a:r>
                        <a:rPr lang="en-US" dirty="0">
                          <a:solidFill>
                            <a:srgbClr val="000000"/>
                          </a:solidFill>
                          <a:effectLst/>
                          <a:latin typeface="Helvetica Neue" panose="02000503000000020004" pitchFamily="2" charset="0"/>
                        </a:rPr>
                        <a:t> has a cough and a fever.</a:t>
                      </a:r>
                      <a:endParaRPr lang="en-US" dirty="0">
                        <a:effectLst/>
                      </a:endParaRPr>
                    </a:p>
                  </a:txBody>
                  <a:tcPr marL="38100" marR="38100" marT="38100" marB="38100"/>
                </a:tc>
                <a:extLst>
                  <a:ext uri="{0D108BD9-81ED-4DB2-BD59-A6C34878D82A}">
                    <a16:rowId xmlns:a16="http://schemas.microsoft.com/office/drawing/2014/main" val="3774530080"/>
                  </a:ext>
                </a:extLst>
              </a:tr>
              <a:tr h="370840">
                <a:tc>
                  <a:txBody>
                    <a:bodyPr/>
                    <a:lstStyle/>
                    <a:p>
                      <a:r>
                        <a:rPr lang="en-US" dirty="0"/>
                        <a:t>FORCE</a:t>
                      </a:r>
                    </a:p>
                  </a:txBody>
                  <a:tcPr/>
                </a:tc>
                <a:tc>
                  <a:txBody>
                    <a:bodyPr/>
                    <a:lstStyle/>
                    <a:p>
                      <a:r>
                        <a:rPr lang="en-US" i="1" dirty="0">
                          <a:solidFill>
                            <a:srgbClr val="000000"/>
                          </a:solidFill>
                          <a:effectLst/>
                          <a:latin typeface="Helvetica Neue" panose="02000503000000020004" pitchFamily="2" charset="0"/>
                        </a:rPr>
                        <a:t>The coronavirus </a:t>
                      </a:r>
                      <a:r>
                        <a:rPr lang="en-US" i="0" dirty="0">
                          <a:solidFill>
                            <a:srgbClr val="000000"/>
                          </a:solidFill>
                          <a:effectLst/>
                          <a:latin typeface="Helvetica Neue" panose="02000503000000020004" pitchFamily="2" charset="0"/>
                        </a:rPr>
                        <a:t>spread rapidly through the country</a:t>
                      </a:r>
                      <a:endParaRPr lang="en-US" dirty="0">
                        <a:effectLst/>
                      </a:endParaRPr>
                    </a:p>
                  </a:txBody>
                  <a:tcPr marL="38100" marR="38100" marT="38100" marB="38100"/>
                </a:tc>
                <a:extLst>
                  <a:ext uri="{0D108BD9-81ED-4DB2-BD59-A6C34878D82A}">
                    <a16:rowId xmlns:a16="http://schemas.microsoft.com/office/drawing/2014/main" val="338422410"/>
                  </a:ext>
                </a:extLst>
              </a:tr>
              <a:tr h="370840">
                <a:tc>
                  <a:txBody>
                    <a:bodyPr/>
                    <a:lstStyle/>
                    <a:p>
                      <a:r>
                        <a:rPr lang="en-US" i="0" dirty="0"/>
                        <a:t>THEME</a:t>
                      </a:r>
                    </a:p>
                  </a:txBody>
                  <a:tcPr/>
                </a:tc>
                <a:tc>
                  <a:txBody>
                    <a:bodyPr/>
                    <a:lstStyle/>
                    <a:p>
                      <a:r>
                        <a:rPr lang="en-US" i="0" dirty="0">
                          <a:solidFill>
                            <a:srgbClr val="000000"/>
                          </a:solidFill>
                          <a:effectLst/>
                          <a:latin typeface="Helvetica Neue" panose="02000503000000020004" pitchFamily="2" charset="0"/>
                        </a:rPr>
                        <a:t>The wind blows </a:t>
                      </a:r>
                      <a:r>
                        <a:rPr lang="en-US" i="1" dirty="0">
                          <a:solidFill>
                            <a:srgbClr val="000000"/>
                          </a:solidFill>
                          <a:effectLst/>
                          <a:latin typeface="Helvetica Neue" panose="02000503000000020004" pitchFamily="2" charset="0"/>
                        </a:rPr>
                        <a:t>debris</a:t>
                      </a:r>
                      <a:r>
                        <a:rPr lang="en-US" i="0" dirty="0">
                          <a:solidFill>
                            <a:srgbClr val="000000"/>
                          </a:solidFill>
                          <a:effectLst/>
                          <a:latin typeface="Helvetica Neue" panose="02000503000000020004" pitchFamily="2" charset="0"/>
                        </a:rPr>
                        <a:t> from the street into our yard</a:t>
                      </a:r>
                      <a:endParaRPr lang="en-US" i="0" dirty="0">
                        <a:effectLst/>
                      </a:endParaRPr>
                    </a:p>
                  </a:txBody>
                  <a:tcPr marL="38100" marR="38100" marT="38100" marB="38100"/>
                </a:tc>
                <a:extLst>
                  <a:ext uri="{0D108BD9-81ED-4DB2-BD59-A6C34878D82A}">
                    <a16:rowId xmlns:a16="http://schemas.microsoft.com/office/drawing/2014/main" val="2600491602"/>
                  </a:ext>
                </a:extLst>
              </a:tr>
              <a:tr h="370840">
                <a:tc>
                  <a:txBody>
                    <a:bodyPr/>
                    <a:lstStyle/>
                    <a:p>
                      <a:r>
                        <a:rPr lang="en-US" dirty="0"/>
                        <a:t>RESULT</a:t>
                      </a:r>
                    </a:p>
                  </a:txBody>
                  <a:tcPr/>
                </a:tc>
                <a:tc>
                  <a:txBody>
                    <a:bodyPr/>
                    <a:lstStyle/>
                    <a:p>
                      <a:r>
                        <a:rPr lang="en-US" dirty="0">
                          <a:effectLst/>
                        </a:rPr>
                        <a:t>The city implemented </a:t>
                      </a:r>
                      <a:r>
                        <a:rPr lang="en-US" i="1" dirty="0">
                          <a:effectLst/>
                        </a:rPr>
                        <a:t>a stay-at-home policy for non-essential personnel</a:t>
                      </a:r>
                      <a:r>
                        <a:rPr lang="en-US" dirty="0">
                          <a:effectLst/>
                        </a:rPr>
                        <a:t> </a:t>
                      </a:r>
                    </a:p>
                  </a:txBody>
                  <a:tcPr marL="38100" marR="38100" marT="38100" marB="38100"/>
                </a:tc>
                <a:extLst>
                  <a:ext uri="{0D108BD9-81ED-4DB2-BD59-A6C34878D82A}">
                    <a16:rowId xmlns:a16="http://schemas.microsoft.com/office/drawing/2014/main" val="3442597519"/>
                  </a:ext>
                </a:extLst>
              </a:tr>
              <a:tr h="370840">
                <a:tc>
                  <a:txBody>
                    <a:bodyPr/>
                    <a:lstStyle/>
                    <a:p>
                      <a:r>
                        <a:rPr lang="en-US" dirty="0"/>
                        <a:t>CONTENT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rPr>
                        <a:t>Chris asked “</a:t>
                      </a:r>
                      <a:r>
                        <a:rPr lang="en-US" i="1" dirty="0">
                          <a:solidFill>
                            <a:srgbClr val="000000"/>
                          </a:solidFill>
                          <a:effectLst/>
                          <a:latin typeface="Helvetica Neue" panose="02000503000000020004" pitchFamily="2" charset="0"/>
                        </a:rPr>
                        <a:t>You met Rebecca at a supermarket?</a:t>
                      </a:r>
                      <a:r>
                        <a:rPr lang="en-US" dirty="0">
                          <a:solidFill>
                            <a:srgbClr val="000000"/>
                          </a:solidFill>
                          <a:effectLst/>
                          <a:latin typeface="Helvetica Neue" panose="02000503000000020004" pitchFamily="2" charset="0"/>
                        </a:rPr>
                        <a:t>”</a:t>
                      </a:r>
                      <a:endParaRPr lang="en-US" dirty="0">
                        <a:effectLst/>
                      </a:endParaRPr>
                    </a:p>
                  </a:txBody>
                  <a:tcPr marL="38100" marR="38100" marT="38100" marB="38100"/>
                </a:tc>
                <a:extLst>
                  <a:ext uri="{0D108BD9-81ED-4DB2-BD59-A6C34878D82A}">
                    <a16:rowId xmlns:a16="http://schemas.microsoft.com/office/drawing/2014/main" val="1505477301"/>
                  </a:ext>
                </a:extLst>
              </a:tr>
              <a:tr h="370840">
                <a:tc>
                  <a:txBody>
                    <a:bodyPr/>
                    <a:lstStyle/>
                    <a:p>
                      <a:r>
                        <a:rPr lang="en-US" dirty="0"/>
                        <a:t>INSTRUMENT</a:t>
                      </a:r>
                    </a:p>
                  </a:txBody>
                  <a:tcPr/>
                </a:tc>
                <a:tc>
                  <a:txBody>
                    <a:bodyPr/>
                    <a:lstStyle/>
                    <a:p>
                      <a:r>
                        <a:rPr lang="en-US" dirty="0">
                          <a:solidFill>
                            <a:srgbClr val="000000"/>
                          </a:solidFill>
                          <a:effectLst/>
                          <a:latin typeface="Helvetica Neue" panose="02000503000000020004" pitchFamily="2" charset="0"/>
                        </a:rPr>
                        <a:t>He poached catfish, stunning them with </a:t>
                      </a:r>
                      <a:r>
                        <a:rPr lang="en-US" i="1" dirty="0">
                          <a:solidFill>
                            <a:srgbClr val="000000"/>
                          </a:solidFill>
                          <a:effectLst/>
                          <a:latin typeface="Helvetica Neue" panose="02000503000000020004" pitchFamily="2" charset="0"/>
                        </a:rPr>
                        <a:t>a shocking device…</a:t>
                      </a:r>
                      <a:endParaRPr lang="en-US" i="1" dirty="0"/>
                    </a:p>
                  </a:txBody>
                  <a:tcPr marL="38100" marR="38100" marT="38100" marB="38100"/>
                </a:tc>
                <a:extLst>
                  <a:ext uri="{0D108BD9-81ED-4DB2-BD59-A6C34878D82A}">
                    <a16:rowId xmlns:a16="http://schemas.microsoft.com/office/drawing/2014/main" val="579060548"/>
                  </a:ext>
                </a:extLst>
              </a:tr>
              <a:tr h="370840">
                <a:tc>
                  <a:txBody>
                    <a:bodyPr/>
                    <a:lstStyle/>
                    <a:p>
                      <a:r>
                        <a:rPr lang="en-US" dirty="0"/>
                        <a:t>BENFICIARY</a:t>
                      </a:r>
                    </a:p>
                  </a:txBody>
                  <a:tcPr/>
                </a:tc>
                <a:tc>
                  <a:txBody>
                    <a:bodyPr/>
                    <a:lstStyle/>
                    <a:p>
                      <a:r>
                        <a:rPr lang="en-US" dirty="0">
                          <a:solidFill>
                            <a:srgbClr val="000000"/>
                          </a:solidFill>
                          <a:effectLst/>
                          <a:latin typeface="Helvetica Neue" panose="02000503000000020004" pitchFamily="2" charset="0"/>
                        </a:rPr>
                        <a:t>Joe makes hotel reservations for </a:t>
                      </a:r>
                      <a:r>
                        <a:rPr lang="en-US" i="1" dirty="0">
                          <a:solidFill>
                            <a:srgbClr val="000000"/>
                          </a:solidFill>
                          <a:effectLst/>
                          <a:latin typeface="Helvetica Neue" panose="02000503000000020004" pitchFamily="2" charset="0"/>
                        </a:rPr>
                        <a:t>his boss</a:t>
                      </a:r>
                      <a:r>
                        <a:rPr lang="en-US" dirty="0">
                          <a:solidFill>
                            <a:srgbClr val="000000"/>
                          </a:solidFill>
                          <a:effectLst/>
                          <a:latin typeface="Helvetica Neue" panose="02000503000000020004" pitchFamily="2" charset="0"/>
                        </a:rPr>
                        <a:t>.</a:t>
                      </a:r>
                      <a:endParaRPr lang="en-US" dirty="0">
                        <a:effectLst/>
                      </a:endParaRPr>
                    </a:p>
                  </a:txBody>
                  <a:tcPr marL="38100" marR="38100" marT="38100" marB="38100"/>
                </a:tc>
                <a:extLst>
                  <a:ext uri="{0D108BD9-81ED-4DB2-BD59-A6C34878D82A}">
                    <a16:rowId xmlns:a16="http://schemas.microsoft.com/office/drawing/2014/main" val="701676050"/>
                  </a:ext>
                </a:extLst>
              </a:tr>
              <a:tr h="370840">
                <a:tc>
                  <a:txBody>
                    <a:bodyPr/>
                    <a:lstStyle/>
                    <a:p>
                      <a:r>
                        <a:rPr lang="en-US" dirty="0"/>
                        <a:t>SOURCE</a:t>
                      </a:r>
                    </a:p>
                  </a:txBody>
                  <a:tcPr/>
                </a:tc>
                <a:tc>
                  <a:txBody>
                    <a:bodyPr/>
                    <a:lstStyle/>
                    <a:p>
                      <a:r>
                        <a:rPr lang="en-US" dirty="0">
                          <a:solidFill>
                            <a:srgbClr val="000000"/>
                          </a:solidFill>
                          <a:effectLst/>
                          <a:latin typeface="Helvetica Neue" panose="02000503000000020004" pitchFamily="2" charset="0"/>
                        </a:rPr>
                        <a:t>I flew in </a:t>
                      </a:r>
                      <a:r>
                        <a:rPr lang="en-US" i="1" dirty="0">
                          <a:solidFill>
                            <a:srgbClr val="000000"/>
                          </a:solidFill>
                          <a:effectLst/>
                          <a:latin typeface="Helvetica Neue" panose="02000503000000020004" pitchFamily="2" charset="0"/>
                        </a:rPr>
                        <a:t>from Boston</a:t>
                      </a:r>
                      <a:r>
                        <a:rPr lang="en-US" dirty="0">
                          <a:solidFill>
                            <a:srgbClr val="000000"/>
                          </a:solidFill>
                          <a:effectLst/>
                          <a:latin typeface="Helvetica Neue" panose="02000503000000020004" pitchFamily="2" charset="0"/>
                        </a:rPr>
                        <a:t>.</a:t>
                      </a:r>
                      <a:endParaRPr lang="en-US" dirty="0">
                        <a:effectLst/>
                      </a:endParaRPr>
                    </a:p>
                  </a:txBody>
                  <a:tcPr marL="38100" marR="38100" marT="38100" marB="38100"/>
                </a:tc>
                <a:extLst>
                  <a:ext uri="{0D108BD9-81ED-4DB2-BD59-A6C34878D82A}">
                    <a16:rowId xmlns:a16="http://schemas.microsoft.com/office/drawing/2014/main" val="1972701058"/>
                  </a:ext>
                </a:extLst>
              </a:tr>
              <a:tr h="370840">
                <a:tc>
                  <a:txBody>
                    <a:bodyPr/>
                    <a:lstStyle/>
                    <a:p>
                      <a:r>
                        <a:rPr lang="en-US" dirty="0"/>
                        <a:t>GOAL</a:t>
                      </a:r>
                    </a:p>
                  </a:txBody>
                  <a:tcPr/>
                </a:tc>
                <a:tc>
                  <a:txBody>
                    <a:bodyPr/>
                    <a:lstStyle/>
                    <a:p>
                      <a:r>
                        <a:rPr lang="en-US" dirty="0">
                          <a:solidFill>
                            <a:srgbClr val="000000"/>
                          </a:solidFill>
                          <a:effectLst/>
                          <a:latin typeface="Helvetica Neue" panose="02000503000000020004" pitchFamily="2" charset="0"/>
                        </a:rPr>
                        <a:t>I drove </a:t>
                      </a:r>
                      <a:r>
                        <a:rPr lang="en-US" i="1" dirty="0">
                          <a:solidFill>
                            <a:srgbClr val="000000"/>
                          </a:solidFill>
                          <a:effectLst/>
                          <a:latin typeface="Helvetica Neue" panose="02000503000000020004" pitchFamily="2" charset="0"/>
                        </a:rPr>
                        <a:t>to Portland.</a:t>
                      </a:r>
                      <a:endParaRPr lang="en-US" dirty="0">
                        <a:effectLst/>
                      </a:endParaRPr>
                    </a:p>
                  </a:txBody>
                  <a:tcPr marL="38100" marR="38100" marT="38100" marB="38100"/>
                </a:tc>
                <a:extLst>
                  <a:ext uri="{0D108BD9-81ED-4DB2-BD59-A6C34878D82A}">
                    <a16:rowId xmlns:a16="http://schemas.microsoft.com/office/drawing/2014/main" val="2431251589"/>
                  </a:ext>
                </a:extLst>
              </a:tr>
            </a:tbl>
          </a:graphicData>
        </a:graphic>
      </p:graphicFrame>
    </p:spTree>
    <p:extLst>
      <p:ext uri="{BB962C8B-B14F-4D97-AF65-F5344CB8AC3E}">
        <p14:creationId xmlns:p14="http://schemas.microsoft.com/office/powerpoint/2010/main" val="584156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90597-7174-0240-BFB6-EDCCFCAC9B11}"/>
              </a:ext>
            </a:extLst>
          </p:cNvPr>
          <p:cNvSpPr>
            <a:spLocks noGrp="1"/>
          </p:cNvSpPr>
          <p:nvPr>
            <p:ph type="title"/>
          </p:nvPr>
        </p:nvSpPr>
        <p:spPr/>
        <p:txBody>
          <a:bodyPr/>
          <a:lstStyle/>
          <a:p>
            <a:r>
              <a:rPr lang="en-US" dirty="0"/>
              <a:t>Verb Alternation</a:t>
            </a:r>
          </a:p>
        </p:txBody>
      </p:sp>
      <p:sp>
        <p:nvSpPr>
          <p:cNvPr id="3" name="Content Placeholder 2">
            <a:extLst>
              <a:ext uri="{FF2B5EF4-FFF2-40B4-BE49-F238E27FC236}">
                <a16:creationId xmlns:a16="http://schemas.microsoft.com/office/drawing/2014/main" id="{655E66DC-CF68-B847-ACE8-9F54DFA10241}"/>
              </a:ext>
            </a:extLst>
          </p:cNvPr>
          <p:cNvSpPr>
            <a:spLocks noGrp="1"/>
          </p:cNvSpPr>
          <p:nvPr>
            <p:ph idx="1"/>
          </p:nvPr>
        </p:nvSpPr>
        <p:spPr/>
        <p:txBody>
          <a:bodyPr/>
          <a:lstStyle/>
          <a:p>
            <a:r>
              <a:rPr lang="en-US" dirty="0"/>
              <a:t>Semantic roles act as a shallow meaning representation that allow systems make simple inferences that aren’t possible from the surface string of words, or from the parse tree. </a:t>
            </a:r>
          </a:p>
          <a:p>
            <a:r>
              <a:rPr lang="en-US" dirty="0"/>
              <a:t>Arguments for verbs alternate in their positions, which makes pure surface analysis difficult. </a:t>
            </a:r>
          </a:p>
        </p:txBody>
      </p:sp>
      <p:pic>
        <p:nvPicPr>
          <p:cNvPr id="10" name="Picture 9" descr="A picture containing bird&#10;&#10;Description automatically generated">
            <a:extLst>
              <a:ext uri="{FF2B5EF4-FFF2-40B4-BE49-F238E27FC236}">
                <a16:creationId xmlns:a16="http://schemas.microsoft.com/office/drawing/2014/main" id="{CE20C4D3-DBD8-8947-89DC-339E5A6EC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428999"/>
            <a:ext cx="5164792" cy="3417499"/>
          </a:xfrm>
          <a:prstGeom prst="rect">
            <a:avLst/>
          </a:prstGeom>
        </p:spPr>
      </p:pic>
    </p:spTree>
    <p:extLst>
      <p:ext uri="{BB962C8B-B14F-4D97-AF65-F5344CB8AC3E}">
        <p14:creationId xmlns:p14="http://schemas.microsoft.com/office/powerpoint/2010/main" val="2904332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833F-70EB-2D4C-B9ED-64FE6EACBA55}"/>
              </a:ext>
            </a:extLst>
          </p:cNvPr>
          <p:cNvSpPr>
            <a:spLocks noGrp="1"/>
          </p:cNvSpPr>
          <p:nvPr>
            <p:ph type="title"/>
          </p:nvPr>
        </p:nvSpPr>
        <p:spPr/>
        <p:txBody>
          <a:bodyPr/>
          <a:lstStyle/>
          <a:p>
            <a:r>
              <a:rPr lang="en-US" dirty="0"/>
              <a:t>Problems with Thematic Roles</a:t>
            </a:r>
          </a:p>
        </p:txBody>
      </p:sp>
      <p:sp>
        <p:nvSpPr>
          <p:cNvPr id="3" name="Content Placeholder 2">
            <a:extLst>
              <a:ext uri="{FF2B5EF4-FFF2-40B4-BE49-F238E27FC236}">
                <a16:creationId xmlns:a16="http://schemas.microsoft.com/office/drawing/2014/main" id="{15832C1B-1F14-0947-B1F4-ED9F040D8E35}"/>
              </a:ext>
            </a:extLst>
          </p:cNvPr>
          <p:cNvSpPr>
            <a:spLocks noGrp="1"/>
          </p:cNvSpPr>
          <p:nvPr>
            <p:ph idx="1"/>
          </p:nvPr>
        </p:nvSpPr>
        <p:spPr>
          <a:xfrm>
            <a:off x="822959" y="1845734"/>
            <a:ext cx="7543801" cy="5012266"/>
          </a:xfrm>
        </p:spPr>
        <p:txBody>
          <a:bodyPr>
            <a:normAutofit/>
          </a:bodyPr>
          <a:lstStyle/>
          <a:p>
            <a:r>
              <a:rPr lang="en-US" dirty="0"/>
              <a:t>Analysis of thematic roles should be useful for handling verb alternation.  However, there is no single, standard set of thematic roles.  </a:t>
            </a:r>
          </a:p>
          <a:p>
            <a:r>
              <a:rPr lang="en-US" dirty="0"/>
              <a:t>And it’s quite difficult to come up with a formal definition for things like AGENT, THEME, or INSTRUMENT. </a:t>
            </a:r>
          </a:p>
          <a:p>
            <a:r>
              <a:rPr lang="en-US" dirty="0"/>
              <a:t>For example, there are two kinds of INSTRUMENTS, intermediary instruments that can appear as subjects and enabling instruments that cannot:</a:t>
            </a:r>
          </a:p>
          <a:p>
            <a:pPr marL="457200" indent="-457200">
              <a:buFont typeface="+mj-lt"/>
              <a:buAutoNum type="arabicPeriod"/>
            </a:pPr>
            <a:r>
              <a:rPr lang="en-US" dirty="0"/>
              <a:t>The cook opened the jar with the new gadget. </a:t>
            </a:r>
            <a:br>
              <a:rPr lang="en-US" dirty="0"/>
            </a:br>
            <a:r>
              <a:rPr lang="en-US" dirty="0"/>
              <a:t>The new gadget opened the jar. </a:t>
            </a:r>
          </a:p>
          <a:p>
            <a:pPr marL="457200" indent="-457200">
              <a:buFont typeface="+mj-lt"/>
              <a:buAutoNum type="arabicPeriod"/>
            </a:pPr>
            <a:r>
              <a:rPr lang="en-US" dirty="0"/>
              <a:t>Shelly ate the sliced banana with a fork. </a:t>
            </a:r>
            <a:br>
              <a:rPr lang="en-US" dirty="0"/>
            </a:br>
            <a:r>
              <a:rPr lang="en-US" dirty="0"/>
              <a:t>*The fork ate the sliced banana. </a:t>
            </a:r>
          </a:p>
          <a:p>
            <a:r>
              <a:rPr lang="en-US" dirty="0"/>
              <a:t>Different theories of thematic roles treat these differently, which causes fragmentation across theories. </a:t>
            </a:r>
          </a:p>
          <a:p>
            <a:endParaRPr lang="en-US" dirty="0"/>
          </a:p>
        </p:txBody>
      </p:sp>
    </p:spTree>
    <p:extLst>
      <p:ext uri="{BB962C8B-B14F-4D97-AF65-F5344CB8AC3E}">
        <p14:creationId xmlns:p14="http://schemas.microsoft.com/office/powerpoint/2010/main" val="3349872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5538-E4CE-4E4C-A2DD-6D0B8FAC2864}"/>
              </a:ext>
            </a:extLst>
          </p:cNvPr>
          <p:cNvSpPr>
            <a:spLocks noGrp="1"/>
          </p:cNvSpPr>
          <p:nvPr>
            <p:ph type="title"/>
          </p:nvPr>
        </p:nvSpPr>
        <p:spPr/>
        <p:txBody>
          <a:bodyPr/>
          <a:lstStyle/>
          <a:p>
            <a:r>
              <a:rPr lang="en-US" dirty="0"/>
              <a:t>Generalized Semantic Roles</a:t>
            </a:r>
          </a:p>
        </p:txBody>
      </p:sp>
      <p:sp>
        <p:nvSpPr>
          <p:cNvPr id="3" name="Content Placeholder 2">
            <a:extLst>
              <a:ext uri="{FF2B5EF4-FFF2-40B4-BE49-F238E27FC236}">
                <a16:creationId xmlns:a16="http://schemas.microsoft.com/office/drawing/2014/main" id="{C74C07C5-89BB-F145-B96A-8C75AB000311}"/>
              </a:ext>
            </a:extLst>
          </p:cNvPr>
          <p:cNvSpPr>
            <a:spLocks noGrp="1"/>
          </p:cNvSpPr>
          <p:nvPr>
            <p:ph idx="1"/>
          </p:nvPr>
        </p:nvSpPr>
        <p:spPr/>
        <p:txBody>
          <a:bodyPr/>
          <a:lstStyle/>
          <a:p>
            <a:r>
              <a:rPr lang="en-US" dirty="0"/>
              <a:t>Instead of creating a more fine-grained inventory of Thematic Roles, research in NLP has shifted in the direction of coarser roles.  </a:t>
            </a:r>
          </a:p>
          <a:p>
            <a:r>
              <a:rPr lang="en-US" dirty="0"/>
              <a:t>You may see terms like PROTO-AGENT and PROTO-PATIENT, which are generalized roles that express roughly agent-like and roughly patient-like meanings.   These meanings are defined a set of heuristics.</a:t>
            </a:r>
          </a:p>
          <a:p>
            <a:r>
              <a:rPr lang="en-US" dirty="0"/>
              <a:t>A second direction that NLP goes in is to define semantic roles that are specific to each verb, or to a group of semantically related verbs or nouns. </a:t>
            </a:r>
          </a:p>
          <a:p>
            <a:r>
              <a:rPr lang="en-US" dirty="0"/>
              <a:t>Lexical resources that make use of this second direction are </a:t>
            </a:r>
            <a:r>
              <a:rPr lang="en-US" b="1" dirty="0" err="1"/>
              <a:t>PropBank</a:t>
            </a:r>
            <a:r>
              <a:rPr lang="en-US" b="1" dirty="0"/>
              <a:t> </a:t>
            </a:r>
            <a:r>
              <a:rPr lang="en-US" dirty="0"/>
              <a:t>and </a:t>
            </a:r>
            <a:r>
              <a:rPr lang="en-US" b="1" dirty="0" err="1"/>
              <a:t>FrameNet</a:t>
            </a:r>
            <a:r>
              <a:rPr lang="en-US" dirty="0"/>
              <a:t>.</a:t>
            </a:r>
          </a:p>
          <a:p>
            <a:pPr marL="0" indent="0">
              <a:buNone/>
            </a:pPr>
            <a:endParaRPr lang="en-US" dirty="0"/>
          </a:p>
        </p:txBody>
      </p:sp>
    </p:spTree>
    <p:extLst>
      <p:ext uri="{BB962C8B-B14F-4D97-AF65-F5344CB8AC3E}">
        <p14:creationId xmlns:p14="http://schemas.microsoft.com/office/powerpoint/2010/main" val="3532590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93371-565C-AB4E-8203-8F64A52FF808}"/>
              </a:ext>
            </a:extLst>
          </p:cNvPr>
          <p:cNvSpPr>
            <a:spLocks noGrp="1"/>
          </p:cNvSpPr>
          <p:nvPr>
            <p:ph idx="1"/>
          </p:nvPr>
        </p:nvSpPr>
        <p:spPr>
          <a:xfrm>
            <a:off x="822959" y="1845734"/>
            <a:ext cx="4739641" cy="4023360"/>
          </a:xfrm>
        </p:spPr>
        <p:txBody>
          <a:bodyPr>
            <a:normAutofit/>
          </a:bodyPr>
          <a:lstStyle/>
          <a:p>
            <a:r>
              <a:rPr lang="en-US" dirty="0" err="1"/>
              <a:t>PropBank</a:t>
            </a:r>
            <a:r>
              <a:rPr lang="en-US" dirty="0"/>
              <a:t>, is a resource of Penn </a:t>
            </a:r>
            <a:r>
              <a:rPr lang="en-US" dirty="0" err="1"/>
              <a:t>TreeBank</a:t>
            </a:r>
            <a:r>
              <a:rPr lang="en-US" dirty="0"/>
              <a:t> sentences annotated with semantic roles.  It was created by Martha Palmer at UPenn.</a:t>
            </a:r>
          </a:p>
          <a:p>
            <a:r>
              <a:rPr lang="en-US" dirty="0"/>
              <a:t>Because defining universal thematic roles is difficult, </a:t>
            </a:r>
            <a:r>
              <a:rPr lang="en-US" dirty="0" err="1"/>
              <a:t>PropBank</a:t>
            </a:r>
            <a:r>
              <a:rPr lang="en-US" dirty="0"/>
              <a:t> defines semantic roles for each verb sense. </a:t>
            </a:r>
          </a:p>
          <a:p>
            <a:r>
              <a:rPr lang="en-US" dirty="0"/>
              <a:t>Each verb has a specific set of roles, given by numbers: Arg0, Arg1, Arg2. </a:t>
            </a:r>
          </a:p>
          <a:p>
            <a:r>
              <a:rPr lang="en-US" dirty="0"/>
              <a:t>In general, Arg0 represents the PROTO-AGENT, and Arg1, the PROTO-PATIENT. </a:t>
            </a:r>
          </a:p>
        </p:txBody>
      </p:sp>
      <p:sp>
        <p:nvSpPr>
          <p:cNvPr id="2" name="Title 1">
            <a:extLst>
              <a:ext uri="{FF2B5EF4-FFF2-40B4-BE49-F238E27FC236}">
                <a16:creationId xmlns:a16="http://schemas.microsoft.com/office/drawing/2014/main" id="{25328029-EF58-6040-922F-B28C22701667}"/>
              </a:ext>
            </a:extLst>
          </p:cNvPr>
          <p:cNvSpPr>
            <a:spLocks noGrp="1"/>
          </p:cNvSpPr>
          <p:nvPr>
            <p:ph type="title"/>
          </p:nvPr>
        </p:nvSpPr>
        <p:spPr/>
        <p:txBody>
          <a:bodyPr/>
          <a:lstStyle/>
          <a:p>
            <a:r>
              <a:rPr lang="en-US" dirty="0" err="1"/>
              <a:t>PropBank</a:t>
            </a:r>
            <a:endParaRPr lang="en-US" dirty="0"/>
          </a:p>
        </p:txBody>
      </p:sp>
      <p:pic>
        <p:nvPicPr>
          <p:cNvPr id="4" name="Picture 3">
            <a:extLst>
              <a:ext uri="{FF2B5EF4-FFF2-40B4-BE49-F238E27FC236}">
                <a16:creationId xmlns:a16="http://schemas.microsoft.com/office/drawing/2014/main" id="{BF26EBDE-2085-0940-A420-CCA6198BD8CE}"/>
              </a:ext>
            </a:extLst>
          </p:cNvPr>
          <p:cNvPicPr>
            <a:picLocks noChangeAspect="1"/>
          </p:cNvPicPr>
          <p:nvPr/>
        </p:nvPicPr>
        <p:blipFill>
          <a:blip r:embed="rId2"/>
          <a:stretch>
            <a:fillRect/>
          </a:stretch>
        </p:blipFill>
        <p:spPr>
          <a:xfrm>
            <a:off x="5562600" y="1737361"/>
            <a:ext cx="3810000" cy="4762500"/>
          </a:xfrm>
          <a:prstGeom prst="rect">
            <a:avLst/>
          </a:prstGeom>
        </p:spPr>
      </p:pic>
      <p:sp>
        <p:nvSpPr>
          <p:cNvPr id="5" name="TextBox 4">
            <a:extLst>
              <a:ext uri="{FF2B5EF4-FFF2-40B4-BE49-F238E27FC236}">
                <a16:creationId xmlns:a16="http://schemas.microsoft.com/office/drawing/2014/main" id="{E61A1874-EA03-F346-9804-5E55AF821A9A}"/>
              </a:ext>
            </a:extLst>
          </p:cNvPr>
          <p:cNvSpPr txBox="1"/>
          <p:nvPr/>
        </p:nvSpPr>
        <p:spPr>
          <a:xfrm>
            <a:off x="6736686" y="6499861"/>
            <a:ext cx="1591974" cy="369332"/>
          </a:xfrm>
          <a:prstGeom prst="rect">
            <a:avLst/>
          </a:prstGeom>
          <a:noFill/>
        </p:spPr>
        <p:txBody>
          <a:bodyPr wrap="none" rtlCol="0">
            <a:spAutoFit/>
          </a:bodyPr>
          <a:lstStyle/>
          <a:p>
            <a:r>
              <a:rPr lang="en-US" dirty="0"/>
              <a:t>Martha Palmer</a:t>
            </a:r>
          </a:p>
        </p:txBody>
      </p:sp>
    </p:spTree>
    <p:extLst>
      <p:ext uri="{BB962C8B-B14F-4D97-AF65-F5344CB8AC3E}">
        <p14:creationId xmlns:p14="http://schemas.microsoft.com/office/powerpoint/2010/main" val="413114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7871-5DED-A741-B372-1A46D4BB487C}"/>
              </a:ext>
            </a:extLst>
          </p:cNvPr>
          <p:cNvSpPr>
            <a:spLocks noGrp="1"/>
          </p:cNvSpPr>
          <p:nvPr>
            <p:ph type="title"/>
          </p:nvPr>
        </p:nvSpPr>
        <p:spPr/>
        <p:txBody>
          <a:bodyPr/>
          <a:lstStyle/>
          <a:p>
            <a:r>
              <a:rPr lang="en-US" dirty="0" err="1"/>
              <a:t>PropBank</a:t>
            </a:r>
            <a:r>
              <a:rPr lang="en-US" dirty="0"/>
              <a:t> Frame File</a:t>
            </a:r>
          </a:p>
        </p:txBody>
      </p:sp>
      <p:sp>
        <p:nvSpPr>
          <p:cNvPr id="3" name="Content Placeholder 2">
            <a:extLst>
              <a:ext uri="{FF2B5EF4-FFF2-40B4-BE49-F238E27FC236}">
                <a16:creationId xmlns:a16="http://schemas.microsoft.com/office/drawing/2014/main" id="{76E38138-F2E7-0A46-92B0-D98B964717FD}"/>
              </a:ext>
            </a:extLst>
          </p:cNvPr>
          <p:cNvSpPr>
            <a:spLocks noGrp="1"/>
          </p:cNvSpPr>
          <p:nvPr>
            <p:ph idx="1"/>
          </p:nvPr>
        </p:nvSpPr>
        <p:spPr/>
        <p:txBody>
          <a:bodyPr>
            <a:normAutofit/>
          </a:bodyPr>
          <a:lstStyle/>
          <a:p>
            <a:r>
              <a:rPr lang="en-US" sz="2200" b="1" dirty="0"/>
              <a:t>Agree.01</a:t>
            </a:r>
          </a:p>
          <a:p>
            <a:r>
              <a:rPr lang="en-US" sz="2200" dirty="0">
                <a:solidFill>
                  <a:srgbClr val="0070C0"/>
                </a:solidFill>
              </a:rPr>
              <a:t>Arg0: </a:t>
            </a:r>
            <a:r>
              <a:rPr lang="en-US" sz="2200" dirty="0" err="1">
                <a:solidFill>
                  <a:srgbClr val="0070C0"/>
                </a:solidFill>
              </a:rPr>
              <a:t>Agreer</a:t>
            </a:r>
            <a:r>
              <a:rPr lang="en-US" sz="2200" dirty="0">
                <a:solidFill>
                  <a:srgbClr val="0070C0"/>
                </a:solidFill>
              </a:rPr>
              <a:t> </a:t>
            </a:r>
            <a:br>
              <a:rPr lang="en-US" sz="2200" dirty="0"/>
            </a:br>
            <a:r>
              <a:rPr lang="en-US" sz="2200" dirty="0">
                <a:solidFill>
                  <a:schemeClr val="accent1"/>
                </a:solidFill>
              </a:rPr>
              <a:t>Arg1: Proposition</a:t>
            </a:r>
            <a:br>
              <a:rPr lang="en-US" sz="2200" dirty="0"/>
            </a:br>
            <a:r>
              <a:rPr lang="en-US" sz="2200" dirty="0">
                <a:solidFill>
                  <a:srgbClr val="008000"/>
                </a:solidFill>
              </a:rPr>
              <a:t>Arg2: Other entity agreeing </a:t>
            </a:r>
          </a:p>
          <a:p>
            <a:r>
              <a:rPr lang="en-US" sz="2200" dirty="0"/>
              <a:t>Example 1: </a:t>
            </a:r>
            <a:br>
              <a:rPr lang="en-US" sz="2200" dirty="0"/>
            </a:br>
            <a:r>
              <a:rPr lang="en-US" sz="2200" dirty="0">
                <a:solidFill>
                  <a:srgbClr val="0070C0"/>
                </a:solidFill>
              </a:rPr>
              <a:t>[Arg0 The group] </a:t>
            </a:r>
            <a:r>
              <a:rPr lang="en-US" sz="2200" b="1" i="1" dirty="0"/>
              <a:t>agreed</a:t>
            </a:r>
            <a:r>
              <a:rPr lang="en-US" sz="2200" i="1" dirty="0"/>
              <a:t> </a:t>
            </a:r>
            <a:r>
              <a:rPr lang="en-US" sz="2200" dirty="0">
                <a:solidFill>
                  <a:schemeClr val="accent1"/>
                </a:solidFill>
              </a:rPr>
              <a:t>[Arg1 it wouldn’t make an offer]</a:t>
            </a:r>
            <a:r>
              <a:rPr lang="en-US" sz="2200" dirty="0"/>
              <a:t>. </a:t>
            </a:r>
            <a:br>
              <a:rPr lang="en-US" sz="2200" dirty="0"/>
            </a:br>
            <a:br>
              <a:rPr lang="en-US" sz="2200" dirty="0"/>
            </a:br>
            <a:r>
              <a:rPr lang="en-US" sz="2200" dirty="0"/>
              <a:t>Example 2</a:t>
            </a:r>
            <a:r>
              <a:rPr lang="en-US" sz="2200" dirty="0">
                <a:solidFill>
                  <a:srgbClr val="C00000"/>
                </a:solidFill>
              </a:rPr>
              <a:t>: [</a:t>
            </a:r>
            <a:r>
              <a:rPr lang="en-US" sz="2200" dirty="0" err="1">
                <a:solidFill>
                  <a:srgbClr val="C00000"/>
                </a:solidFill>
              </a:rPr>
              <a:t>ArgM</a:t>
            </a:r>
            <a:r>
              <a:rPr lang="en-US" sz="2200" dirty="0">
                <a:solidFill>
                  <a:srgbClr val="C00000"/>
                </a:solidFill>
              </a:rPr>
              <a:t>-TMP Usually] </a:t>
            </a:r>
            <a:r>
              <a:rPr lang="en-US" sz="2200" dirty="0">
                <a:solidFill>
                  <a:srgbClr val="0070C0"/>
                </a:solidFill>
              </a:rPr>
              <a:t>[Arg0 Chris] </a:t>
            </a:r>
            <a:r>
              <a:rPr lang="en-US" sz="2200" b="1" i="1" dirty="0"/>
              <a:t>agrees</a:t>
            </a:r>
            <a:r>
              <a:rPr lang="en-US" sz="2200" i="1" dirty="0"/>
              <a:t> </a:t>
            </a:r>
            <a:r>
              <a:rPr lang="en-US" sz="2200" dirty="0">
                <a:solidFill>
                  <a:srgbClr val="008000"/>
                </a:solidFill>
              </a:rPr>
              <a:t>[Arg2 with Ellie] </a:t>
            </a:r>
            <a:r>
              <a:rPr lang="en-US" sz="2200" dirty="0">
                <a:solidFill>
                  <a:schemeClr val="accent1"/>
                </a:solidFill>
              </a:rPr>
              <a:t>[Arg1 on everything</a:t>
            </a:r>
            <a:r>
              <a:rPr lang="en-US" sz="2200" dirty="0"/>
              <a:t>]. </a:t>
            </a:r>
          </a:p>
          <a:p>
            <a:pPr marL="0" indent="0">
              <a:buNone/>
            </a:pPr>
            <a:endParaRPr lang="en-US" sz="2200" dirty="0"/>
          </a:p>
        </p:txBody>
      </p:sp>
      <p:sp>
        <p:nvSpPr>
          <p:cNvPr id="4" name="TextBox 3">
            <a:extLst>
              <a:ext uri="{FF2B5EF4-FFF2-40B4-BE49-F238E27FC236}">
                <a16:creationId xmlns:a16="http://schemas.microsoft.com/office/drawing/2014/main" id="{895EE062-0EBC-9741-BD04-3591E5D9FDFC}"/>
              </a:ext>
            </a:extLst>
          </p:cNvPr>
          <p:cNvSpPr txBox="1"/>
          <p:nvPr/>
        </p:nvSpPr>
        <p:spPr>
          <a:xfrm>
            <a:off x="4800600" y="2362200"/>
            <a:ext cx="3604064" cy="430887"/>
          </a:xfrm>
          <a:prstGeom prst="rect">
            <a:avLst/>
          </a:prstGeom>
          <a:noFill/>
        </p:spPr>
        <p:txBody>
          <a:bodyPr wrap="none" rtlCol="0">
            <a:spAutoFit/>
          </a:bodyPr>
          <a:lstStyle/>
          <a:p>
            <a:r>
              <a:rPr lang="en-US" sz="2200" dirty="0"/>
              <a:t>Glosses to be read by humans</a:t>
            </a:r>
          </a:p>
        </p:txBody>
      </p:sp>
      <p:cxnSp>
        <p:nvCxnSpPr>
          <p:cNvPr id="6" name="Straight Arrow Connector 5">
            <a:extLst>
              <a:ext uri="{FF2B5EF4-FFF2-40B4-BE49-F238E27FC236}">
                <a16:creationId xmlns:a16="http://schemas.microsoft.com/office/drawing/2014/main" id="{3EF74E16-C239-CE42-8DF5-53E591F9D598}"/>
              </a:ext>
            </a:extLst>
          </p:cNvPr>
          <p:cNvCxnSpPr>
            <a:cxnSpLocks/>
            <a:stCxn id="4" idx="1"/>
          </p:cNvCxnSpPr>
          <p:nvPr/>
        </p:nvCxnSpPr>
        <p:spPr>
          <a:xfrm flipH="1">
            <a:off x="3429000" y="2577644"/>
            <a:ext cx="1371600" cy="21544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4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7871-5DED-A741-B372-1A46D4BB487C}"/>
              </a:ext>
            </a:extLst>
          </p:cNvPr>
          <p:cNvSpPr>
            <a:spLocks noGrp="1"/>
          </p:cNvSpPr>
          <p:nvPr>
            <p:ph type="title"/>
          </p:nvPr>
        </p:nvSpPr>
        <p:spPr/>
        <p:txBody>
          <a:bodyPr/>
          <a:lstStyle/>
          <a:p>
            <a:r>
              <a:rPr lang="en-US" dirty="0" err="1"/>
              <a:t>PropBank</a:t>
            </a:r>
            <a:r>
              <a:rPr lang="en-US" dirty="0"/>
              <a:t> Frame File</a:t>
            </a:r>
          </a:p>
        </p:txBody>
      </p:sp>
      <p:sp>
        <p:nvSpPr>
          <p:cNvPr id="3" name="Content Placeholder 2">
            <a:extLst>
              <a:ext uri="{FF2B5EF4-FFF2-40B4-BE49-F238E27FC236}">
                <a16:creationId xmlns:a16="http://schemas.microsoft.com/office/drawing/2014/main" id="{76E38138-F2E7-0A46-92B0-D98B964717FD}"/>
              </a:ext>
            </a:extLst>
          </p:cNvPr>
          <p:cNvSpPr>
            <a:spLocks noGrp="1"/>
          </p:cNvSpPr>
          <p:nvPr>
            <p:ph idx="1"/>
          </p:nvPr>
        </p:nvSpPr>
        <p:spPr/>
        <p:txBody>
          <a:bodyPr>
            <a:normAutofit/>
          </a:bodyPr>
          <a:lstStyle/>
          <a:p>
            <a:r>
              <a:rPr lang="en-US" sz="2200" b="1" dirty="0"/>
              <a:t>Fall.01</a:t>
            </a:r>
            <a:br>
              <a:rPr lang="en-US" sz="2200" b="1" dirty="0"/>
            </a:br>
            <a:br>
              <a:rPr lang="en-US" sz="2200" dirty="0"/>
            </a:br>
            <a:r>
              <a:rPr lang="en-US" sz="2200" dirty="0">
                <a:solidFill>
                  <a:srgbClr val="0E7AA9"/>
                </a:solidFill>
              </a:rPr>
              <a:t>Arg1: Logical subject, patient, thing falling </a:t>
            </a:r>
            <a:br>
              <a:rPr lang="en-US" sz="2200" dirty="0"/>
            </a:br>
            <a:r>
              <a:rPr lang="en-US" sz="2200" dirty="0">
                <a:solidFill>
                  <a:schemeClr val="accent1"/>
                </a:solidFill>
              </a:rPr>
              <a:t>Arg2: Extent / amount fallen</a:t>
            </a:r>
            <a:br>
              <a:rPr lang="en-US" sz="2200" dirty="0"/>
            </a:br>
            <a:r>
              <a:rPr lang="en-US" sz="2200" dirty="0">
                <a:solidFill>
                  <a:srgbClr val="008000"/>
                </a:solidFill>
              </a:rPr>
              <a:t>Arg3: Start point</a:t>
            </a:r>
            <a:br>
              <a:rPr lang="en-US" sz="2200" dirty="0"/>
            </a:br>
            <a:r>
              <a:rPr lang="en-US" sz="2200" dirty="0">
                <a:solidFill>
                  <a:srgbClr val="7FDFED"/>
                </a:solidFill>
              </a:rPr>
              <a:t>Arg4: End point</a:t>
            </a:r>
          </a:p>
          <a:p>
            <a:r>
              <a:rPr lang="en-US" sz="2200" dirty="0"/>
              <a:t>Example 1</a:t>
            </a:r>
            <a:r>
              <a:rPr lang="en-US" sz="2200" dirty="0">
                <a:solidFill>
                  <a:srgbClr val="0E7AA9"/>
                </a:solidFill>
              </a:rPr>
              <a:t>: [Arg1 Sales] </a:t>
            </a:r>
            <a:r>
              <a:rPr lang="en-US" sz="2200" b="1" dirty="0"/>
              <a:t>fell</a:t>
            </a:r>
            <a:r>
              <a:rPr lang="en-US" sz="2200" i="1" dirty="0"/>
              <a:t> </a:t>
            </a:r>
            <a:r>
              <a:rPr lang="en-US" sz="2200" dirty="0">
                <a:solidFill>
                  <a:srgbClr val="7FDFED"/>
                </a:solidFill>
              </a:rPr>
              <a:t>[Arg4 to $25 million] </a:t>
            </a:r>
            <a:r>
              <a:rPr lang="en-US" sz="2200" dirty="0">
                <a:solidFill>
                  <a:srgbClr val="008000"/>
                </a:solidFill>
              </a:rPr>
              <a:t>[Arg3 from $27 million]. </a:t>
            </a:r>
          </a:p>
          <a:p>
            <a:r>
              <a:rPr lang="en-US" sz="2200" dirty="0"/>
              <a:t>Example 2</a:t>
            </a:r>
            <a:r>
              <a:rPr lang="en-US" sz="2200" dirty="0">
                <a:solidFill>
                  <a:srgbClr val="0E7AA9"/>
                </a:solidFill>
              </a:rPr>
              <a:t>: [Arg1 The average junk bond] </a:t>
            </a:r>
            <a:r>
              <a:rPr lang="en-US" sz="2200" b="1" dirty="0"/>
              <a:t>fell</a:t>
            </a:r>
            <a:r>
              <a:rPr lang="en-US" sz="2200" i="1" dirty="0"/>
              <a:t> </a:t>
            </a:r>
            <a:r>
              <a:rPr lang="en-US" sz="2200" dirty="0">
                <a:solidFill>
                  <a:schemeClr val="accent1"/>
                </a:solidFill>
              </a:rPr>
              <a:t>[Arg2 by 4.2%]. </a:t>
            </a:r>
          </a:p>
          <a:p>
            <a:endParaRPr lang="en-US" sz="2400" dirty="0"/>
          </a:p>
          <a:p>
            <a:endParaRPr lang="en-US" sz="2200" dirty="0"/>
          </a:p>
        </p:txBody>
      </p:sp>
    </p:spTree>
    <p:extLst>
      <p:ext uri="{BB962C8B-B14F-4D97-AF65-F5344CB8AC3E}">
        <p14:creationId xmlns:p14="http://schemas.microsoft.com/office/powerpoint/2010/main" val="2118868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7871-5DED-A741-B372-1A46D4BB487C}"/>
              </a:ext>
            </a:extLst>
          </p:cNvPr>
          <p:cNvSpPr>
            <a:spLocks noGrp="1"/>
          </p:cNvSpPr>
          <p:nvPr>
            <p:ph type="title"/>
          </p:nvPr>
        </p:nvSpPr>
        <p:spPr/>
        <p:txBody>
          <a:bodyPr/>
          <a:lstStyle/>
          <a:p>
            <a:r>
              <a:rPr lang="en-US" dirty="0" err="1"/>
              <a:t>PropBank</a:t>
            </a:r>
            <a:r>
              <a:rPr lang="en-US" dirty="0"/>
              <a:t> Frame File</a:t>
            </a:r>
          </a:p>
        </p:txBody>
      </p:sp>
      <p:sp>
        <p:nvSpPr>
          <p:cNvPr id="3" name="Content Placeholder 2">
            <a:extLst>
              <a:ext uri="{FF2B5EF4-FFF2-40B4-BE49-F238E27FC236}">
                <a16:creationId xmlns:a16="http://schemas.microsoft.com/office/drawing/2014/main" id="{76E38138-F2E7-0A46-92B0-D98B964717FD}"/>
              </a:ext>
            </a:extLst>
          </p:cNvPr>
          <p:cNvSpPr>
            <a:spLocks noGrp="1"/>
          </p:cNvSpPr>
          <p:nvPr>
            <p:ph idx="1"/>
          </p:nvPr>
        </p:nvSpPr>
        <p:spPr/>
        <p:txBody>
          <a:bodyPr>
            <a:normAutofit/>
          </a:bodyPr>
          <a:lstStyle/>
          <a:p>
            <a:r>
              <a:rPr lang="en-US" b="1" dirty="0"/>
              <a:t>Increase.01</a:t>
            </a:r>
            <a:r>
              <a:rPr lang="en-US" dirty="0"/>
              <a:t> “go up incrementally” </a:t>
            </a:r>
            <a:br>
              <a:rPr lang="en-US" sz="2200" b="1" dirty="0"/>
            </a:br>
            <a:br>
              <a:rPr lang="en-US" sz="2200" dirty="0"/>
            </a:br>
            <a:r>
              <a:rPr lang="en-US" sz="2200" dirty="0">
                <a:solidFill>
                  <a:srgbClr val="0E7AA9"/>
                </a:solidFill>
              </a:rPr>
              <a:t>Arg0: Causer of increase</a:t>
            </a:r>
            <a:br>
              <a:rPr lang="en-US" sz="2200" dirty="0"/>
            </a:br>
            <a:r>
              <a:rPr lang="en-US" sz="2200" dirty="0">
                <a:solidFill>
                  <a:schemeClr val="accent1"/>
                </a:solidFill>
              </a:rPr>
              <a:t>Arg1: Thing increasing</a:t>
            </a:r>
            <a:br>
              <a:rPr lang="en-US" sz="2200" dirty="0"/>
            </a:br>
            <a:r>
              <a:rPr lang="en-US" sz="2200" dirty="0">
                <a:solidFill>
                  <a:srgbClr val="008000"/>
                </a:solidFill>
              </a:rPr>
              <a:t>Arg2: Amount increased by</a:t>
            </a:r>
            <a:br>
              <a:rPr lang="en-US" sz="2200" dirty="0"/>
            </a:br>
            <a:r>
              <a:rPr lang="en-US" sz="2200" dirty="0">
                <a:solidFill>
                  <a:srgbClr val="7FDFED"/>
                </a:solidFill>
              </a:rPr>
              <a:t>Arg3: Start point</a:t>
            </a:r>
            <a:br>
              <a:rPr lang="en-US" sz="2200" dirty="0">
                <a:solidFill>
                  <a:srgbClr val="7FDFED"/>
                </a:solidFill>
              </a:rPr>
            </a:br>
            <a:r>
              <a:rPr lang="en-US" sz="2200" dirty="0">
                <a:solidFill>
                  <a:srgbClr val="EC3300"/>
                </a:solidFill>
              </a:rPr>
              <a:t>Arg4: End point</a:t>
            </a:r>
          </a:p>
          <a:p>
            <a:r>
              <a:rPr lang="en-US" sz="2200" dirty="0"/>
              <a:t>Example 1</a:t>
            </a:r>
            <a:r>
              <a:rPr lang="en-US" sz="2200" dirty="0">
                <a:solidFill>
                  <a:srgbClr val="0E7AA9"/>
                </a:solidFill>
              </a:rPr>
              <a:t>: [Arg0 Big Fruit Co. ] </a:t>
            </a:r>
            <a:r>
              <a:rPr lang="en-US" sz="2200" b="1" dirty="0">
                <a:solidFill>
                  <a:schemeClr val="tx1"/>
                </a:solidFill>
              </a:rPr>
              <a:t>increased</a:t>
            </a:r>
            <a:r>
              <a:rPr lang="en-US" sz="2200" dirty="0">
                <a:solidFill>
                  <a:srgbClr val="0E7AA9"/>
                </a:solidFill>
              </a:rPr>
              <a:t> </a:t>
            </a:r>
            <a:r>
              <a:rPr lang="en-US" sz="2200" dirty="0">
                <a:solidFill>
                  <a:schemeClr val="accent1"/>
                </a:solidFill>
              </a:rPr>
              <a:t>[Arg1 the price of bananas].</a:t>
            </a:r>
            <a:br>
              <a:rPr lang="en-US" sz="2200" dirty="0">
                <a:solidFill>
                  <a:srgbClr val="0E7AA9"/>
                </a:solidFill>
              </a:rPr>
            </a:br>
            <a:r>
              <a:rPr lang="en-US" sz="2200" dirty="0"/>
              <a:t>Example 2</a:t>
            </a:r>
            <a:r>
              <a:rPr lang="en-US" sz="2200" dirty="0">
                <a:solidFill>
                  <a:srgbClr val="0E7AA9"/>
                </a:solidFill>
              </a:rPr>
              <a:t>: </a:t>
            </a:r>
            <a:r>
              <a:rPr lang="en-US" sz="2200" dirty="0">
                <a:solidFill>
                  <a:schemeClr val="accent1"/>
                </a:solidFill>
              </a:rPr>
              <a:t>[Arg1 The price of bananas] </a:t>
            </a:r>
            <a:r>
              <a:rPr lang="en-US" sz="2200" dirty="0">
                <a:solidFill>
                  <a:schemeClr val="tx1"/>
                </a:solidFill>
              </a:rPr>
              <a:t>was </a:t>
            </a:r>
            <a:r>
              <a:rPr lang="en-US" sz="2200" b="1" dirty="0">
                <a:solidFill>
                  <a:schemeClr val="tx1"/>
                </a:solidFill>
              </a:rPr>
              <a:t>increased</a:t>
            </a:r>
            <a:r>
              <a:rPr lang="en-US" sz="2200" dirty="0">
                <a:solidFill>
                  <a:schemeClr val="tx1"/>
                </a:solidFill>
              </a:rPr>
              <a:t> again </a:t>
            </a:r>
            <a:r>
              <a:rPr lang="en-US" sz="2200" dirty="0">
                <a:solidFill>
                  <a:srgbClr val="0E7AA9"/>
                </a:solidFill>
              </a:rPr>
              <a:t>[Arg0 by Big Fruit Co. ]</a:t>
            </a:r>
            <a:br>
              <a:rPr lang="en-US" sz="2200" dirty="0">
                <a:solidFill>
                  <a:srgbClr val="0E7AA9"/>
                </a:solidFill>
              </a:rPr>
            </a:br>
            <a:r>
              <a:rPr lang="en-US" sz="2200" dirty="0"/>
              <a:t>Example 3</a:t>
            </a:r>
            <a:r>
              <a:rPr lang="en-US" sz="2200" dirty="0">
                <a:solidFill>
                  <a:srgbClr val="0E7AA9"/>
                </a:solidFill>
              </a:rPr>
              <a:t>: </a:t>
            </a:r>
            <a:r>
              <a:rPr lang="en-US" sz="2200" dirty="0">
                <a:solidFill>
                  <a:schemeClr val="accent1"/>
                </a:solidFill>
              </a:rPr>
              <a:t>[Arg1 The price of bananas] </a:t>
            </a:r>
            <a:r>
              <a:rPr lang="en-US" sz="2200" b="1" dirty="0">
                <a:solidFill>
                  <a:schemeClr val="tx1"/>
                </a:solidFill>
              </a:rPr>
              <a:t>increased</a:t>
            </a:r>
            <a:r>
              <a:rPr lang="en-US" sz="2200" dirty="0">
                <a:solidFill>
                  <a:schemeClr val="tx1"/>
                </a:solidFill>
              </a:rPr>
              <a:t> </a:t>
            </a:r>
            <a:r>
              <a:rPr lang="en-US" sz="2200" dirty="0">
                <a:solidFill>
                  <a:srgbClr val="008000"/>
                </a:solidFill>
              </a:rPr>
              <a:t>[Arg2 5% ].</a:t>
            </a:r>
            <a:endParaRPr lang="en-US" sz="2400" dirty="0">
              <a:solidFill>
                <a:srgbClr val="008000"/>
              </a:solidFill>
            </a:endParaRPr>
          </a:p>
          <a:p>
            <a:endParaRPr lang="en-US" sz="2200" dirty="0"/>
          </a:p>
        </p:txBody>
      </p:sp>
    </p:spTree>
    <p:extLst>
      <p:ext uri="{BB962C8B-B14F-4D97-AF65-F5344CB8AC3E}">
        <p14:creationId xmlns:p14="http://schemas.microsoft.com/office/powerpoint/2010/main" val="68692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81BD5-0265-DA45-9628-EA131AFCE18A}"/>
              </a:ext>
            </a:extLst>
          </p:cNvPr>
          <p:cNvSpPr>
            <a:spLocks noGrp="1"/>
          </p:cNvSpPr>
          <p:nvPr>
            <p:ph type="title"/>
          </p:nvPr>
        </p:nvSpPr>
        <p:spPr/>
        <p:txBody>
          <a:bodyPr/>
          <a:lstStyle/>
          <a:p>
            <a:r>
              <a:rPr lang="en-US" dirty="0" err="1"/>
              <a:t>ArgMs</a:t>
            </a:r>
            <a:r>
              <a:rPr lang="en-US" dirty="0"/>
              <a:t> </a:t>
            </a:r>
          </a:p>
        </p:txBody>
      </p:sp>
      <p:sp>
        <p:nvSpPr>
          <p:cNvPr id="5" name="Content Placeholder 4">
            <a:extLst>
              <a:ext uri="{FF2B5EF4-FFF2-40B4-BE49-F238E27FC236}">
                <a16:creationId xmlns:a16="http://schemas.microsoft.com/office/drawing/2014/main" id="{150A50F8-CB35-2D41-AD71-D3A916D9F289}"/>
              </a:ext>
            </a:extLst>
          </p:cNvPr>
          <p:cNvSpPr>
            <a:spLocks noGrp="1"/>
          </p:cNvSpPr>
          <p:nvPr>
            <p:ph idx="1"/>
          </p:nvPr>
        </p:nvSpPr>
        <p:spPr/>
        <p:txBody>
          <a:bodyPr>
            <a:normAutofit/>
          </a:bodyPr>
          <a:lstStyle/>
          <a:p>
            <a:r>
              <a:rPr lang="en-US" sz="2200" dirty="0" err="1"/>
              <a:t>PropBank</a:t>
            </a:r>
            <a:r>
              <a:rPr lang="en-US" sz="2200" dirty="0"/>
              <a:t> also has a number of non-numbered arguments called </a:t>
            </a:r>
            <a:r>
              <a:rPr lang="en-US" sz="2200" dirty="0" err="1"/>
              <a:t>ArgMs</a:t>
            </a:r>
            <a:r>
              <a:rPr lang="en-US" sz="2200" dirty="0"/>
              <a:t>, which represent modification meanings. These are stable across predicates, so aren’t listed with each frame file</a:t>
            </a:r>
          </a:p>
        </p:txBody>
      </p:sp>
      <p:pic>
        <p:nvPicPr>
          <p:cNvPr id="6" name="Content Placeholder 3">
            <a:extLst>
              <a:ext uri="{FF2B5EF4-FFF2-40B4-BE49-F238E27FC236}">
                <a16:creationId xmlns:a16="http://schemas.microsoft.com/office/drawing/2014/main" id="{89BAC8B5-6285-B543-9FA6-5FE588D024A7}"/>
              </a:ext>
            </a:extLst>
          </p:cNvPr>
          <p:cNvPicPr>
            <a:picLocks noChangeAspect="1"/>
          </p:cNvPicPr>
          <p:nvPr/>
        </p:nvPicPr>
        <p:blipFill>
          <a:blip r:embed="rId2"/>
          <a:stretch>
            <a:fillRect/>
          </a:stretch>
        </p:blipFill>
        <p:spPr>
          <a:xfrm>
            <a:off x="685800" y="3249938"/>
            <a:ext cx="8253693" cy="2668694"/>
          </a:xfrm>
          <a:prstGeom prst="rect">
            <a:avLst/>
          </a:prstGeom>
        </p:spPr>
      </p:pic>
    </p:spTree>
    <p:extLst>
      <p:ext uri="{BB962C8B-B14F-4D97-AF65-F5344CB8AC3E}">
        <p14:creationId xmlns:p14="http://schemas.microsoft.com/office/powerpoint/2010/main" val="2909548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Steps in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NER and co-reference resolution</a:t>
            </a:r>
          </a:p>
          <a:p>
            <a:pPr lvl="1">
              <a:buFont typeface="Arial" panose="020B0604020202020204" pitchFamily="34" charset="0"/>
              <a:buChar char="•"/>
            </a:pPr>
            <a:r>
              <a:rPr lang="en-US" sz="2800" b="1" dirty="0"/>
              <a:t>relation</a:t>
            </a:r>
            <a:r>
              <a:rPr lang="en-US" sz="2800" dirty="0"/>
              <a:t> </a:t>
            </a:r>
            <a:r>
              <a:rPr lang="en-US" sz="2800" b="1" dirty="0"/>
              <a:t>extraction</a:t>
            </a:r>
          </a:p>
          <a:p>
            <a:pPr lvl="2">
              <a:buFont typeface="Arial" panose="020B0604020202020204" pitchFamily="34" charset="0"/>
              <a:buChar char="•"/>
            </a:pPr>
            <a:r>
              <a:rPr lang="en-US" sz="2400" dirty="0"/>
              <a:t>spouse-of, child-of, employer-of, </a:t>
            </a:r>
            <a:r>
              <a:rPr lang="en-US" sz="2400" dirty="0" err="1"/>
              <a:t>partof</a:t>
            </a:r>
            <a:r>
              <a:rPr lang="en-US" sz="2400" dirty="0"/>
              <a:t>, membership-in, located-in</a:t>
            </a:r>
          </a:p>
          <a:p>
            <a:pPr lvl="1">
              <a:buFont typeface="Arial" panose="020B0604020202020204" pitchFamily="34" charset="0"/>
              <a:buChar char="•"/>
            </a:pPr>
            <a:r>
              <a:rPr lang="en-US" sz="2800" dirty="0"/>
              <a:t>event extraction</a:t>
            </a:r>
          </a:p>
          <a:p>
            <a:pPr lvl="1">
              <a:buFont typeface="Arial" panose="020B0604020202020204" pitchFamily="34" charset="0"/>
              <a:buChar char="•"/>
            </a:pPr>
            <a:r>
              <a:rPr lang="en-US" sz="2800" dirty="0"/>
              <a:t>temporal expression normalization</a:t>
            </a:r>
          </a:p>
          <a:p>
            <a:pPr lvl="1">
              <a:buFont typeface="Arial" panose="020B0604020202020204" pitchFamily="34" charset="0"/>
              <a:buChar char="•"/>
            </a:pPr>
            <a:r>
              <a:rPr lang="en-US" sz="2800" dirty="0"/>
              <a:t>template filling</a:t>
            </a:r>
          </a:p>
        </p:txBody>
      </p:sp>
    </p:spTree>
    <p:extLst>
      <p:ext uri="{BB962C8B-B14F-4D97-AF65-F5344CB8AC3E}">
        <p14:creationId xmlns:p14="http://schemas.microsoft.com/office/powerpoint/2010/main" val="411009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FC64-1D28-4543-B49E-FC5538D3E051}"/>
              </a:ext>
            </a:extLst>
          </p:cNvPr>
          <p:cNvSpPr>
            <a:spLocks noGrp="1"/>
          </p:cNvSpPr>
          <p:nvPr>
            <p:ph type="title"/>
          </p:nvPr>
        </p:nvSpPr>
        <p:spPr/>
        <p:txBody>
          <a:bodyPr/>
          <a:lstStyle/>
          <a:p>
            <a:r>
              <a:rPr lang="en-US" dirty="0" err="1"/>
              <a:t>FrameNet</a:t>
            </a:r>
            <a:endParaRPr lang="en-US" dirty="0"/>
          </a:p>
        </p:txBody>
      </p:sp>
      <p:sp>
        <p:nvSpPr>
          <p:cNvPr id="3" name="Content Placeholder 2">
            <a:extLst>
              <a:ext uri="{FF2B5EF4-FFF2-40B4-BE49-F238E27FC236}">
                <a16:creationId xmlns:a16="http://schemas.microsoft.com/office/drawing/2014/main" id="{A65F4A07-657A-7441-9F92-4E687BFA4717}"/>
              </a:ext>
            </a:extLst>
          </p:cNvPr>
          <p:cNvSpPr>
            <a:spLocks noGrp="1"/>
          </p:cNvSpPr>
          <p:nvPr>
            <p:ph idx="1"/>
          </p:nvPr>
        </p:nvSpPr>
        <p:spPr/>
        <p:txBody>
          <a:bodyPr>
            <a:normAutofit/>
          </a:bodyPr>
          <a:lstStyle/>
          <a:p>
            <a:r>
              <a:rPr lang="en-US" dirty="0">
                <a:solidFill>
                  <a:srgbClr val="0E7AA9"/>
                </a:solidFill>
              </a:rPr>
              <a:t>I</a:t>
            </a:r>
            <a:r>
              <a:rPr lang="en-US" dirty="0">
                <a:solidFill>
                  <a:schemeClr val="tx1"/>
                </a:solidFill>
              </a:rPr>
              <a:t>n order to make semantic inferences about price increase events, we want to make the connection across many different verbs, not just the verb </a:t>
            </a:r>
            <a:r>
              <a:rPr lang="en-US" b="1" dirty="0">
                <a:solidFill>
                  <a:schemeClr val="tx1"/>
                </a:solidFill>
              </a:rPr>
              <a:t>increase. </a:t>
            </a:r>
            <a:endParaRPr lang="en-US" dirty="0">
              <a:solidFill>
                <a:schemeClr val="tx1"/>
              </a:solidFill>
            </a:endParaRPr>
          </a:p>
          <a:p>
            <a:br>
              <a:rPr lang="en-US" dirty="0">
                <a:solidFill>
                  <a:srgbClr val="0E7AA9"/>
                </a:solidFill>
              </a:rPr>
            </a:br>
            <a:r>
              <a:rPr lang="en-US" dirty="0"/>
              <a:t>Example 1</a:t>
            </a:r>
            <a:r>
              <a:rPr lang="en-US" dirty="0">
                <a:solidFill>
                  <a:srgbClr val="0E7AA9"/>
                </a:solidFill>
              </a:rPr>
              <a:t>: </a:t>
            </a:r>
            <a:r>
              <a:rPr lang="en-US" dirty="0">
                <a:solidFill>
                  <a:schemeClr val="accent1"/>
                </a:solidFill>
              </a:rPr>
              <a:t>[Arg1 The price of bananas] </a:t>
            </a:r>
            <a:r>
              <a:rPr lang="en-US" b="1" dirty="0">
                <a:solidFill>
                  <a:schemeClr val="tx1"/>
                </a:solidFill>
              </a:rPr>
              <a:t>increased</a:t>
            </a:r>
            <a:r>
              <a:rPr lang="en-US" dirty="0">
                <a:solidFill>
                  <a:schemeClr val="tx1"/>
                </a:solidFill>
              </a:rPr>
              <a:t> </a:t>
            </a:r>
            <a:r>
              <a:rPr lang="en-US" dirty="0">
                <a:solidFill>
                  <a:srgbClr val="008000"/>
                </a:solidFill>
              </a:rPr>
              <a:t>[Arg2 5% ].</a:t>
            </a:r>
            <a:r>
              <a:rPr lang="en-US" dirty="0">
                <a:solidFill>
                  <a:srgbClr val="0E7AA9"/>
                </a:solidFill>
              </a:rPr>
              <a:t> </a:t>
            </a:r>
            <a:br>
              <a:rPr lang="en-US" dirty="0">
                <a:solidFill>
                  <a:srgbClr val="0E7AA9"/>
                </a:solidFill>
              </a:rPr>
            </a:br>
            <a:r>
              <a:rPr lang="en-US" dirty="0"/>
              <a:t>Example 2</a:t>
            </a:r>
            <a:r>
              <a:rPr lang="en-US" dirty="0">
                <a:solidFill>
                  <a:srgbClr val="0E7AA9"/>
                </a:solidFill>
              </a:rPr>
              <a:t>: </a:t>
            </a:r>
            <a:r>
              <a:rPr lang="en-US" dirty="0">
                <a:solidFill>
                  <a:schemeClr val="accent1"/>
                </a:solidFill>
              </a:rPr>
              <a:t>[Arg1 The price of bananas] </a:t>
            </a:r>
            <a:r>
              <a:rPr lang="en-US" b="1" dirty="0">
                <a:solidFill>
                  <a:schemeClr val="tx1"/>
                </a:solidFill>
              </a:rPr>
              <a:t>rose</a:t>
            </a:r>
            <a:r>
              <a:rPr lang="en-US" dirty="0">
                <a:solidFill>
                  <a:schemeClr val="tx1"/>
                </a:solidFill>
              </a:rPr>
              <a:t> </a:t>
            </a:r>
            <a:r>
              <a:rPr lang="en-US" dirty="0">
                <a:solidFill>
                  <a:srgbClr val="008000"/>
                </a:solidFill>
              </a:rPr>
              <a:t>[Arg2 5% ].</a:t>
            </a:r>
            <a:r>
              <a:rPr lang="en-US" dirty="0">
                <a:solidFill>
                  <a:srgbClr val="0E7AA9"/>
                </a:solidFill>
              </a:rPr>
              <a:t> </a:t>
            </a:r>
            <a:br>
              <a:rPr lang="en-US" dirty="0">
                <a:solidFill>
                  <a:srgbClr val="0E7AA9"/>
                </a:solidFill>
              </a:rPr>
            </a:br>
            <a:r>
              <a:rPr lang="en-US" dirty="0"/>
              <a:t>Example 3</a:t>
            </a:r>
            <a:r>
              <a:rPr lang="en-US" dirty="0">
                <a:solidFill>
                  <a:srgbClr val="0E7AA9"/>
                </a:solidFill>
              </a:rPr>
              <a:t>: </a:t>
            </a:r>
            <a:r>
              <a:rPr lang="en-US" dirty="0"/>
              <a:t>There has been a</a:t>
            </a:r>
            <a:r>
              <a:rPr lang="en-US" dirty="0">
                <a:solidFill>
                  <a:schemeClr val="tx1"/>
                </a:solidFill>
              </a:rPr>
              <a:t> </a:t>
            </a:r>
            <a:r>
              <a:rPr lang="en-US" dirty="0">
                <a:solidFill>
                  <a:srgbClr val="008000"/>
                </a:solidFill>
              </a:rPr>
              <a:t>[Arg2 5% ] </a:t>
            </a:r>
            <a:r>
              <a:rPr lang="en-US" b="1" dirty="0">
                <a:solidFill>
                  <a:schemeClr val="tx1"/>
                </a:solidFill>
              </a:rPr>
              <a:t>rise </a:t>
            </a:r>
            <a:r>
              <a:rPr lang="en-US" dirty="0">
                <a:solidFill>
                  <a:schemeClr val="tx1"/>
                </a:solidFill>
              </a:rPr>
              <a:t>in</a:t>
            </a:r>
            <a:r>
              <a:rPr lang="en-US" dirty="0">
                <a:solidFill>
                  <a:srgbClr val="008000"/>
                </a:solidFill>
              </a:rPr>
              <a:t> </a:t>
            </a:r>
            <a:r>
              <a:rPr lang="en-US" dirty="0">
                <a:solidFill>
                  <a:schemeClr val="accent1"/>
                </a:solidFill>
              </a:rPr>
              <a:t>[Arg1 the price of bananas] </a:t>
            </a:r>
            <a:endParaRPr lang="en-US" dirty="0">
              <a:solidFill>
                <a:srgbClr val="008000"/>
              </a:solidFill>
            </a:endParaRPr>
          </a:p>
          <a:p>
            <a:r>
              <a:rPr lang="en-US" dirty="0" err="1"/>
              <a:t>FrameNet</a:t>
            </a:r>
            <a:r>
              <a:rPr lang="en-US" dirty="0"/>
              <a:t> is another Semantic Role Labeling project that attempts to address just these kinds of problems. </a:t>
            </a:r>
          </a:p>
          <a:p>
            <a:r>
              <a:rPr lang="en-US" dirty="0" err="1"/>
              <a:t>PropBank</a:t>
            </a:r>
            <a:r>
              <a:rPr lang="en-US" dirty="0"/>
              <a:t> labels roles specific to an individual verb, and </a:t>
            </a:r>
            <a:r>
              <a:rPr lang="en-US" dirty="0" err="1"/>
              <a:t>FrameNet</a:t>
            </a:r>
            <a:r>
              <a:rPr lang="en-US" dirty="0"/>
              <a:t> labels roles are specific to a</a:t>
            </a:r>
            <a:r>
              <a:rPr lang="en-US" b="1" dirty="0"/>
              <a:t> frame</a:t>
            </a:r>
            <a:r>
              <a:rPr lang="en-US" dirty="0"/>
              <a:t>.</a:t>
            </a:r>
          </a:p>
          <a:p>
            <a:endParaRPr lang="en-US" dirty="0"/>
          </a:p>
        </p:txBody>
      </p:sp>
    </p:spTree>
    <p:extLst>
      <p:ext uri="{BB962C8B-B14F-4D97-AF65-F5344CB8AC3E}">
        <p14:creationId xmlns:p14="http://schemas.microsoft.com/office/powerpoint/2010/main" val="1466539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4B1-37F0-6649-986E-04D8D1902B0A}"/>
              </a:ext>
            </a:extLst>
          </p:cNvPr>
          <p:cNvSpPr>
            <a:spLocks noGrp="1"/>
          </p:cNvSpPr>
          <p:nvPr>
            <p:ph type="title"/>
          </p:nvPr>
        </p:nvSpPr>
        <p:spPr/>
        <p:txBody>
          <a:bodyPr/>
          <a:lstStyle/>
          <a:p>
            <a:r>
              <a:rPr lang="en-US" dirty="0"/>
              <a:t>Frames</a:t>
            </a:r>
          </a:p>
        </p:txBody>
      </p:sp>
      <p:sp>
        <p:nvSpPr>
          <p:cNvPr id="3" name="Content Placeholder 2">
            <a:extLst>
              <a:ext uri="{FF2B5EF4-FFF2-40B4-BE49-F238E27FC236}">
                <a16:creationId xmlns:a16="http://schemas.microsoft.com/office/drawing/2014/main" id="{E0DFF00D-E1C3-B94A-B6AE-342AE2144C40}"/>
              </a:ext>
            </a:extLst>
          </p:cNvPr>
          <p:cNvSpPr>
            <a:spLocks noGrp="1"/>
          </p:cNvSpPr>
          <p:nvPr>
            <p:ph idx="1"/>
          </p:nvPr>
        </p:nvSpPr>
        <p:spPr/>
        <p:txBody>
          <a:bodyPr/>
          <a:lstStyle/>
          <a:p>
            <a:r>
              <a:rPr lang="en-US" dirty="0"/>
              <a:t>What is a frame? Consider the following set of words: </a:t>
            </a:r>
          </a:p>
          <a:p>
            <a:r>
              <a:rPr lang="en-US" i="1" dirty="0"/>
              <a:t>reservation, flight, travel, buy, price, cost, fare, rates, plane </a:t>
            </a:r>
            <a:endParaRPr lang="en-US" dirty="0"/>
          </a:p>
          <a:p>
            <a:r>
              <a:rPr lang="en-US" dirty="0"/>
              <a:t>They form coherent chunk of common-sense background information concerning air travel.  The background knowledge that unites these words a </a:t>
            </a:r>
            <a:r>
              <a:rPr lang="en-US" b="1" dirty="0"/>
              <a:t>frame</a:t>
            </a:r>
            <a:r>
              <a:rPr lang="en-US" dirty="0"/>
              <a:t>.  </a:t>
            </a:r>
          </a:p>
          <a:p>
            <a:r>
              <a:rPr lang="en-US" dirty="0"/>
              <a:t>The idea that groups of words are defined with respect to some back- ground information is widespread in AI and cognitive science.  Similar to the notion of a </a:t>
            </a:r>
            <a:r>
              <a:rPr lang="en-US" b="1" dirty="0"/>
              <a:t>script</a:t>
            </a:r>
            <a:r>
              <a:rPr lang="en-US" dirty="0"/>
              <a:t> that we saw before. </a:t>
            </a:r>
          </a:p>
          <a:p>
            <a:endParaRPr lang="en-US" dirty="0"/>
          </a:p>
          <a:p>
            <a:endParaRPr lang="en-US" dirty="0"/>
          </a:p>
          <a:p>
            <a:endParaRPr lang="en-US" dirty="0"/>
          </a:p>
        </p:txBody>
      </p:sp>
    </p:spTree>
    <p:extLst>
      <p:ext uri="{BB962C8B-B14F-4D97-AF65-F5344CB8AC3E}">
        <p14:creationId xmlns:p14="http://schemas.microsoft.com/office/powerpoint/2010/main" val="4027650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CF5-7364-E14D-AA9E-ABDD4DC67031}"/>
              </a:ext>
            </a:extLst>
          </p:cNvPr>
          <p:cNvSpPr>
            <a:spLocks noGrp="1"/>
          </p:cNvSpPr>
          <p:nvPr>
            <p:ph type="title"/>
          </p:nvPr>
        </p:nvSpPr>
        <p:spPr/>
        <p:txBody>
          <a:bodyPr/>
          <a:lstStyle/>
          <a:p>
            <a:r>
              <a:rPr lang="en-US" dirty="0"/>
              <a:t>Frame Elements</a:t>
            </a:r>
          </a:p>
        </p:txBody>
      </p:sp>
      <p:pic>
        <p:nvPicPr>
          <p:cNvPr id="4" name="Content Placeholder 3">
            <a:extLst>
              <a:ext uri="{FF2B5EF4-FFF2-40B4-BE49-F238E27FC236}">
                <a16:creationId xmlns:a16="http://schemas.microsoft.com/office/drawing/2014/main" id="{CA5E4DC7-9DAD-3241-9D14-356B51B0EB7F}"/>
              </a:ext>
            </a:extLst>
          </p:cNvPr>
          <p:cNvPicPr>
            <a:picLocks noGrp="1" noChangeAspect="1"/>
          </p:cNvPicPr>
          <p:nvPr>
            <p:ph idx="1"/>
          </p:nvPr>
        </p:nvPicPr>
        <p:blipFill>
          <a:blip r:embed="rId2"/>
          <a:stretch>
            <a:fillRect/>
          </a:stretch>
        </p:blipFill>
        <p:spPr>
          <a:xfrm>
            <a:off x="471268" y="1938456"/>
            <a:ext cx="8247184" cy="4267200"/>
          </a:xfrm>
          <a:prstGeom prst="rect">
            <a:avLst/>
          </a:prstGeom>
        </p:spPr>
      </p:pic>
      <p:sp>
        <p:nvSpPr>
          <p:cNvPr id="5" name="Rectangle 4">
            <a:extLst>
              <a:ext uri="{FF2B5EF4-FFF2-40B4-BE49-F238E27FC236}">
                <a16:creationId xmlns:a16="http://schemas.microsoft.com/office/drawing/2014/main" id="{43EC0E7A-7910-C448-BE1F-FD65D6599E2E}"/>
              </a:ext>
            </a:extLst>
          </p:cNvPr>
          <p:cNvSpPr/>
          <p:nvPr/>
        </p:nvSpPr>
        <p:spPr>
          <a:xfrm>
            <a:off x="2491175" y="6355952"/>
            <a:ext cx="4207370" cy="430887"/>
          </a:xfrm>
          <a:prstGeom prst="rect">
            <a:avLst/>
          </a:prstGeom>
        </p:spPr>
        <p:txBody>
          <a:bodyPr wrap="none">
            <a:spAutoFit/>
          </a:bodyPr>
          <a:lstStyle/>
          <a:p>
            <a:r>
              <a:rPr lang="en-US" sz="2200" dirty="0">
                <a:latin typeface="NimbusRomNo9L"/>
              </a:rPr>
              <a:t>Frame: </a:t>
            </a:r>
            <a:r>
              <a:rPr lang="en-US" sz="2200" b="1" dirty="0">
                <a:latin typeface="NimbusRomNo9L"/>
              </a:rPr>
              <a:t>Change position on a scale </a:t>
            </a:r>
            <a:endParaRPr lang="en-US" sz="2200" b="1" dirty="0"/>
          </a:p>
        </p:txBody>
      </p:sp>
    </p:spTree>
    <p:extLst>
      <p:ext uri="{BB962C8B-B14F-4D97-AF65-F5344CB8AC3E}">
        <p14:creationId xmlns:p14="http://schemas.microsoft.com/office/powerpoint/2010/main" val="97799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B8A6-385B-0F4B-ABA8-FF60F2EDF6D6}"/>
              </a:ext>
            </a:extLst>
          </p:cNvPr>
          <p:cNvSpPr>
            <a:spLocks noGrp="1"/>
          </p:cNvSpPr>
          <p:nvPr>
            <p:ph type="title"/>
          </p:nvPr>
        </p:nvSpPr>
        <p:spPr/>
        <p:txBody>
          <a:bodyPr/>
          <a:lstStyle/>
          <a:p>
            <a:r>
              <a:rPr lang="en-US" dirty="0"/>
              <a:t>Lexical Units</a:t>
            </a:r>
          </a:p>
        </p:txBody>
      </p:sp>
      <p:pic>
        <p:nvPicPr>
          <p:cNvPr id="4" name="Picture 3">
            <a:extLst>
              <a:ext uri="{FF2B5EF4-FFF2-40B4-BE49-F238E27FC236}">
                <a16:creationId xmlns:a16="http://schemas.microsoft.com/office/drawing/2014/main" id="{EBC33266-3583-544D-A4F9-4B07F4369D7C}"/>
              </a:ext>
            </a:extLst>
          </p:cNvPr>
          <p:cNvPicPr>
            <a:picLocks noChangeAspect="1"/>
          </p:cNvPicPr>
          <p:nvPr/>
        </p:nvPicPr>
        <p:blipFill>
          <a:blip r:embed="rId2"/>
          <a:stretch>
            <a:fillRect/>
          </a:stretch>
        </p:blipFill>
        <p:spPr>
          <a:xfrm>
            <a:off x="1295400" y="2590800"/>
            <a:ext cx="6387084" cy="2263140"/>
          </a:xfrm>
          <a:prstGeom prst="rect">
            <a:avLst/>
          </a:prstGeom>
        </p:spPr>
      </p:pic>
      <p:sp>
        <p:nvSpPr>
          <p:cNvPr id="5" name="Rectangle 4">
            <a:extLst>
              <a:ext uri="{FF2B5EF4-FFF2-40B4-BE49-F238E27FC236}">
                <a16:creationId xmlns:a16="http://schemas.microsoft.com/office/drawing/2014/main" id="{F19B7675-85D0-F345-92A6-394AFDECDAB5}"/>
              </a:ext>
            </a:extLst>
          </p:cNvPr>
          <p:cNvSpPr/>
          <p:nvPr/>
        </p:nvSpPr>
        <p:spPr>
          <a:xfrm>
            <a:off x="685800" y="5491935"/>
            <a:ext cx="7282506" cy="430887"/>
          </a:xfrm>
          <a:prstGeom prst="rect">
            <a:avLst/>
          </a:prstGeom>
        </p:spPr>
        <p:txBody>
          <a:bodyPr wrap="none">
            <a:spAutoFit/>
          </a:bodyPr>
          <a:lstStyle/>
          <a:p>
            <a:r>
              <a:rPr lang="en-US" sz="2200" dirty="0">
                <a:latin typeface="NimbusRomNo9L"/>
              </a:rPr>
              <a:t>Lexical Units that trigger the </a:t>
            </a:r>
            <a:r>
              <a:rPr lang="en-US" sz="2200" b="1" dirty="0">
                <a:latin typeface="NimbusRomNo9L"/>
              </a:rPr>
              <a:t>change position on a scale </a:t>
            </a:r>
            <a:r>
              <a:rPr lang="en-US" sz="2200" dirty="0">
                <a:latin typeface="NimbusRomNo9L"/>
              </a:rPr>
              <a:t>frame</a:t>
            </a:r>
            <a:endParaRPr lang="en-US" sz="2200" b="1" dirty="0"/>
          </a:p>
        </p:txBody>
      </p:sp>
    </p:spTree>
    <p:extLst>
      <p:ext uri="{BB962C8B-B14F-4D97-AF65-F5344CB8AC3E}">
        <p14:creationId xmlns:p14="http://schemas.microsoft.com/office/powerpoint/2010/main" val="3956359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B4408-B93B-494D-B8F7-74470EDFEDA6}"/>
              </a:ext>
            </a:extLst>
          </p:cNvPr>
          <p:cNvPicPr>
            <a:picLocks noChangeAspect="1"/>
          </p:cNvPicPr>
          <p:nvPr/>
        </p:nvPicPr>
        <p:blipFill>
          <a:blip r:embed="rId2"/>
          <a:stretch>
            <a:fillRect/>
          </a:stretch>
        </p:blipFill>
        <p:spPr>
          <a:xfrm>
            <a:off x="533400" y="76200"/>
            <a:ext cx="8077200" cy="12577843"/>
          </a:xfrm>
          <a:prstGeom prst="rect">
            <a:avLst/>
          </a:prstGeom>
        </p:spPr>
      </p:pic>
    </p:spTree>
    <p:extLst>
      <p:ext uri="{BB962C8B-B14F-4D97-AF65-F5344CB8AC3E}">
        <p14:creationId xmlns:p14="http://schemas.microsoft.com/office/powerpoint/2010/main" val="2910759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72C7-0493-1F43-AA7A-C0097580C26F}"/>
              </a:ext>
            </a:extLst>
          </p:cNvPr>
          <p:cNvSpPr>
            <a:spLocks noGrp="1"/>
          </p:cNvSpPr>
          <p:nvPr>
            <p:ph type="title"/>
          </p:nvPr>
        </p:nvSpPr>
        <p:spPr/>
        <p:txBody>
          <a:bodyPr/>
          <a:lstStyle/>
          <a:p>
            <a:r>
              <a:rPr lang="en-US" dirty="0"/>
              <a:t>Semantic Role Labeling </a:t>
            </a:r>
          </a:p>
        </p:txBody>
      </p:sp>
      <p:sp>
        <p:nvSpPr>
          <p:cNvPr id="3" name="Content Placeholder 2">
            <a:extLst>
              <a:ext uri="{FF2B5EF4-FFF2-40B4-BE49-F238E27FC236}">
                <a16:creationId xmlns:a16="http://schemas.microsoft.com/office/drawing/2014/main" id="{1E64135B-EC3E-B14A-A7B5-880673F95C3E}"/>
              </a:ext>
            </a:extLst>
          </p:cNvPr>
          <p:cNvSpPr>
            <a:spLocks noGrp="1"/>
          </p:cNvSpPr>
          <p:nvPr>
            <p:ph idx="1"/>
          </p:nvPr>
        </p:nvSpPr>
        <p:spPr/>
        <p:txBody>
          <a:bodyPr>
            <a:normAutofit/>
          </a:bodyPr>
          <a:lstStyle/>
          <a:p>
            <a:r>
              <a:rPr lang="en-US" sz="2200" dirty="0"/>
              <a:t>SRL is the task of automatically finding the semantic roles of each argument of each predicate in a sentence. </a:t>
            </a:r>
          </a:p>
          <a:p>
            <a:r>
              <a:rPr lang="en-US" sz="2200" dirty="0"/>
              <a:t>Most state-of-the-art approaches to SRL use supervised machine learning, with </a:t>
            </a:r>
            <a:r>
              <a:rPr lang="en-US" sz="2200" dirty="0" err="1"/>
              <a:t>FrameNet</a:t>
            </a:r>
            <a:r>
              <a:rPr lang="en-US" sz="2200" dirty="0"/>
              <a:t> and </a:t>
            </a:r>
            <a:r>
              <a:rPr lang="en-US" sz="2200" dirty="0" err="1"/>
              <a:t>PropBank</a:t>
            </a:r>
            <a:r>
              <a:rPr lang="en-US" sz="2200" dirty="0"/>
              <a:t> providing training and test sets and defining what counts as a predicate and what the roles are.</a:t>
            </a:r>
          </a:p>
        </p:txBody>
      </p:sp>
    </p:spTree>
    <p:extLst>
      <p:ext uri="{BB962C8B-B14F-4D97-AF65-F5344CB8AC3E}">
        <p14:creationId xmlns:p14="http://schemas.microsoft.com/office/powerpoint/2010/main" val="3378712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5E96-4992-E24A-8A6B-516B469739B3}"/>
              </a:ext>
            </a:extLst>
          </p:cNvPr>
          <p:cNvSpPr>
            <a:spLocks noGrp="1"/>
          </p:cNvSpPr>
          <p:nvPr>
            <p:ph type="title"/>
          </p:nvPr>
        </p:nvSpPr>
        <p:spPr/>
        <p:txBody>
          <a:bodyPr>
            <a:normAutofit/>
          </a:bodyPr>
          <a:lstStyle/>
          <a:p>
            <a:r>
              <a:rPr lang="en-US" dirty="0"/>
              <a:t>Primitive Decomposition of Predicates </a:t>
            </a:r>
          </a:p>
        </p:txBody>
      </p:sp>
      <p:sp>
        <p:nvSpPr>
          <p:cNvPr id="3" name="Content Placeholder 2">
            <a:extLst>
              <a:ext uri="{FF2B5EF4-FFF2-40B4-BE49-F238E27FC236}">
                <a16:creationId xmlns:a16="http://schemas.microsoft.com/office/drawing/2014/main" id="{53E28D86-9DBB-8747-854C-DF8F768E1640}"/>
              </a:ext>
            </a:extLst>
          </p:cNvPr>
          <p:cNvSpPr>
            <a:spLocks noGrp="1"/>
          </p:cNvSpPr>
          <p:nvPr>
            <p:ph idx="1"/>
          </p:nvPr>
        </p:nvSpPr>
        <p:spPr/>
        <p:txBody>
          <a:bodyPr/>
          <a:lstStyle/>
          <a:p>
            <a:r>
              <a:rPr lang="en-US" dirty="0"/>
              <a:t>One way of thinking about semantic is that they help us define the roles that arguments play in a </a:t>
            </a:r>
            <a:r>
              <a:rPr lang="en-US" b="1" dirty="0" err="1"/>
              <a:t>decompositional</a:t>
            </a:r>
            <a:r>
              <a:rPr lang="en-US" dirty="0"/>
              <a:t> way, based on finite lists of thematic roles.</a:t>
            </a:r>
          </a:p>
          <a:p>
            <a:pPr marL="457200" indent="-457200">
              <a:buFont typeface="+mj-lt"/>
              <a:buAutoNum type="arabicPeriod"/>
            </a:pPr>
            <a:r>
              <a:rPr lang="en-US" dirty="0"/>
              <a:t>Jim killed his philodendron.</a:t>
            </a:r>
            <a:br>
              <a:rPr lang="en-US" dirty="0"/>
            </a:br>
            <a:r>
              <a:rPr lang="en-US" dirty="0"/>
              <a:t>Jim did something to cause his philodendron to become not alive.</a:t>
            </a:r>
            <a:br>
              <a:rPr lang="en-US" dirty="0"/>
            </a:br>
            <a:br>
              <a:rPr lang="en-US" dirty="0"/>
            </a:br>
            <a:r>
              <a:rPr lang="en-US" dirty="0"/>
              <a:t>KILL(</a:t>
            </a:r>
            <a:r>
              <a:rPr lang="en-US" dirty="0" err="1"/>
              <a:t>x,y</a:t>
            </a:r>
            <a:r>
              <a:rPr lang="en-US" dirty="0"/>
              <a:t>) ⇔ CAUSE(x, BECOME(NOT(ALIVE(y)))) </a:t>
            </a:r>
          </a:p>
          <a:p>
            <a:pPr marL="457200" indent="-457200">
              <a:buFont typeface="+mj-lt"/>
              <a:buAutoNum type="arabicPeriod"/>
            </a:pPr>
            <a:r>
              <a:rPr lang="en-US" dirty="0"/>
              <a:t>John opened the door. ⇒ CAUSE(John, BECOME(OPEN(door))) </a:t>
            </a:r>
          </a:p>
          <a:p>
            <a:pPr marL="457200" indent="-457200">
              <a:buFont typeface="+mj-lt"/>
              <a:buAutoNum type="arabicPeriod"/>
            </a:pPr>
            <a:r>
              <a:rPr lang="en-US" dirty="0"/>
              <a:t>The door opened. ⇒ BECOME(OPEN(door))</a:t>
            </a:r>
          </a:p>
          <a:p>
            <a:pPr marL="0" indent="0">
              <a:buNone/>
            </a:pPr>
            <a:endParaRPr lang="en-US" dirty="0"/>
          </a:p>
          <a:p>
            <a:pPr marL="0" indent="0">
              <a:buNone/>
            </a:pPr>
            <a:r>
              <a:rPr lang="en-US" dirty="0"/>
              <a:t>The door is open. ⇒ OPEN(door) </a:t>
            </a:r>
          </a:p>
          <a:p>
            <a:endParaRPr lang="en-US" dirty="0"/>
          </a:p>
        </p:txBody>
      </p:sp>
    </p:spTree>
    <p:extLst>
      <p:ext uri="{BB962C8B-B14F-4D97-AF65-F5344CB8AC3E}">
        <p14:creationId xmlns:p14="http://schemas.microsoft.com/office/powerpoint/2010/main" val="772365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89CC-6E3C-5C47-9228-BD48D0B9AD58}"/>
              </a:ext>
            </a:extLst>
          </p:cNvPr>
          <p:cNvSpPr>
            <a:spLocks noGrp="1"/>
          </p:cNvSpPr>
          <p:nvPr>
            <p:ph type="title"/>
          </p:nvPr>
        </p:nvSpPr>
        <p:spPr/>
        <p:txBody>
          <a:bodyPr>
            <a:normAutofit/>
          </a:bodyPr>
          <a:lstStyle/>
          <a:p>
            <a:r>
              <a:rPr lang="en-US" dirty="0"/>
              <a:t>Conceptual dependency primitives </a:t>
            </a:r>
          </a:p>
        </p:txBody>
      </p:sp>
      <p:pic>
        <p:nvPicPr>
          <p:cNvPr id="4" name="Content Placeholder 3">
            <a:extLst>
              <a:ext uri="{FF2B5EF4-FFF2-40B4-BE49-F238E27FC236}">
                <a16:creationId xmlns:a16="http://schemas.microsoft.com/office/drawing/2014/main" id="{99271334-5103-9D43-A349-5BBD9C86704C}"/>
              </a:ext>
            </a:extLst>
          </p:cNvPr>
          <p:cNvPicPr>
            <a:picLocks noGrp="1" noChangeAspect="1"/>
          </p:cNvPicPr>
          <p:nvPr>
            <p:ph idx="1"/>
          </p:nvPr>
        </p:nvPicPr>
        <p:blipFill>
          <a:blip r:embed="rId2"/>
          <a:stretch>
            <a:fillRect/>
          </a:stretch>
        </p:blipFill>
        <p:spPr>
          <a:xfrm>
            <a:off x="609600" y="2057400"/>
            <a:ext cx="8282593" cy="3970773"/>
          </a:xfrm>
          <a:prstGeom prst="rect">
            <a:avLst/>
          </a:prstGeom>
        </p:spPr>
      </p:pic>
    </p:spTree>
    <p:extLst>
      <p:ext uri="{BB962C8B-B14F-4D97-AF65-F5344CB8AC3E}">
        <p14:creationId xmlns:p14="http://schemas.microsoft.com/office/powerpoint/2010/main" val="219737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DFF4-C895-8C46-80AE-85B42B446916}"/>
              </a:ext>
            </a:extLst>
          </p:cNvPr>
          <p:cNvSpPr>
            <a:spLocks noGrp="1"/>
          </p:cNvSpPr>
          <p:nvPr>
            <p:ph type="title"/>
          </p:nvPr>
        </p:nvSpPr>
        <p:spPr/>
        <p:txBody>
          <a:bodyPr/>
          <a:lstStyle/>
          <a:p>
            <a:r>
              <a:rPr lang="en-US" dirty="0"/>
              <a:t>Neo-</a:t>
            </a:r>
            <a:r>
              <a:rPr lang="en-US" dirty="0" err="1"/>
              <a:t>Davidsonian</a:t>
            </a:r>
            <a:r>
              <a:rPr lang="en-US" dirty="0"/>
              <a:t> Event with </a:t>
            </a:r>
            <a:r>
              <a:rPr lang="en-US" dirty="0" err="1"/>
              <a:t>Primatives</a:t>
            </a:r>
            <a:endParaRPr lang="en-US" dirty="0"/>
          </a:p>
        </p:txBody>
      </p:sp>
      <p:sp>
        <p:nvSpPr>
          <p:cNvPr id="3" name="Content Placeholder 2">
            <a:extLst>
              <a:ext uri="{FF2B5EF4-FFF2-40B4-BE49-F238E27FC236}">
                <a16:creationId xmlns:a16="http://schemas.microsoft.com/office/drawing/2014/main" id="{10B72D82-DAB0-D34E-9D91-44A519845097}"/>
              </a:ext>
            </a:extLst>
          </p:cNvPr>
          <p:cNvSpPr>
            <a:spLocks noGrp="1"/>
          </p:cNvSpPr>
          <p:nvPr>
            <p:ph idx="1"/>
          </p:nvPr>
        </p:nvSpPr>
        <p:spPr/>
        <p:txBody>
          <a:bodyPr>
            <a:normAutofit/>
          </a:bodyPr>
          <a:lstStyle/>
          <a:p>
            <a:r>
              <a:rPr lang="en-US" sz="2200" dirty="0"/>
              <a:t>The waiter brought Mary the check. </a:t>
            </a:r>
          </a:p>
          <a:p>
            <a:r>
              <a:rPr lang="en-US" sz="2200" dirty="0"/>
              <a:t>∃</a:t>
            </a:r>
            <a:r>
              <a:rPr lang="en-US" sz="2200" i="1" dirty="0" err="1"/>
              <a:t>x</a:t>
            </a:r>
            <a:r>
              <a:rPr lang="en-US" sz="2200" dirty="0" err="1"/>
              <a:t>,</a:t>
            </a:r>
            <a:r>
              <a:rPr lang="en-US" sz="2200" i="1" dirty="0" err="1"/>
              <a:t>y</a:t>
            </a:r>
            <a:r>
              <a:rPr lang="en-US" sz="2200" i="1" dirty="0"/>
              <a:t> </a:t>
            </a:r>
            <a:r>
              <a:rPr lang="en-US" sz="2200" i="1" dirty="0" err="1"/>
              <a:t>Atrans</a:t>
            </a:r>
            <a:r>
              <a:rPr lang="en-US" sz="2200" dirty="0"/>
              <a:t>(</a:t>
            </a:r>
            <a:r>
              <a:rPr lang="en-US" sz="2200" i="1" dirty="0"/>
              <a:t>x</a:t>
            </a:r>
            <a:r>
              <a:rPr lang="en-US" sz="2200" dirty="0"/>
              <a:t>)∧</a:t>
            </a:r>
            <a:r>
              <a:rPr lang="en-US" sz="2200" i="1" dirty="0"/>
              <a:t>Actor</a:t>
            </a:r>
            <a:r>
              <a:rPr lang="en-US" sz="2200" dirty="0"/>
              <a:t>(</a:t>
            </a:r>
            <a:r>
              <a:rPr lang="en-US" sz="2200" i="1" dirty="0" err="1"/>
              <a:t>x</a:t>
            </a:r>
            <a:r>
              <a:rPr lang="en-US" sz="2200" dirty="0" err="1"/>
              <a:t>,</a:t>
            </a:r>
            <a:r>
              <a:rPr lang="en-US" sz="2200" i="1" dirty="0" err="1"/>
              <a:t>Waiter</a:t>
            </a:r>
            <a:r>
              <a:rPr lang="en-US" sz="2200" dirty="0"/>
              <a:t>)∧</a:t>
            </a:r>
            <a:r>
              <a:rPr lang="en-US" sz="2200" i="1" dirty="0"/>
              <a:t>Object</a:t>
            </a:r>
            <a:r>
              <a:rPr lang="en-US" sz="2200" dirty="0"/>
              <a:t>(</a:t>
            </a:r>
            <a:r>
              <a:rPr lang="en-US" sz="2200" i="1" dirty="0" err="1"/>
              <a:t>x</a:t>
            </a:r>
            <a:r>
              <a:rPr lang="en-US" sz="2200" dirty="0" err="1"/>
              <a:t>,</a:t>
            </a:r>
            <a:r>
              <a:rPr lang="en-US" sz="2200" i="1" dirty="0" err="1"/>
              <a:t>Check</a:t>
            </a:r>
            <a:r>
              <a:rPr lang="en-US" sz="2200" dirty="0"/>
              <a:t>)∧</a:t>
            </a:r>
            <a:r>
              <a:rPr lang="en-US" sz="2200" i="1" dirty="0"/>
              <a:t>To</a:t>
            </a:r>
            <a:r>
              <a:rPr lang="en-US" sz="2200" dirty="0"/>
              <a:t>(</a:t>
            </a:r>
            <a:r>
              <a:rPr lang="en-US" sz="2200" i="1" dirty="0" err="1"/>
              <a:t>x</a:t>
            </a:r>
            <a:r>
              <a:rPr lang="en-US" sz="2200" dirty="0" err="1"/>
              <a:t>,</a:t>
            </a:r>
            <a:r>
              <a:rPr lang="en-US" sz="2200" i="1" dirty="0" err="1"/>
              <a:t>Mary</a:t>
            </a:r>
            <a:r>
              <a:rPr lang="en-US" sz="2200" dirty="0"/>
              <a:t>) ∧</a:t>
            </a:r>
            <a:r>
              <a:rPr lang="en-US" sz="2200" i="1" dirty="0" err="1"/>
              <a:t>Ptrans</a:t>
            </a:r>
            <a:r>
              <a:rPr lang="en-US" sz="2200" dirty="0"/>
              <a:t>(</a:t>
            </a:r>
            <a:r>
              <a:rPr lang="en-US" sz="2200" i="1" dirty="0"/>
              <a:t>y</a:t>
            </a:r>
            <a:r>
              <a:rPr lang="en-US" sz="2200" dirty="0"/>
              <a:t>)∧</a:t>
            </a:r>
            <a:r>
              <a:rPr lang="en-US" sz="2200" i="1" dirty="0"/>
              <a:t>Actor</a:t>
            </a:r>
            <a:r>
              <a:rPr lang="en-US" sz="2200" dirty="0"/>
              <a:t>(</a:t>
            </a:r>
            <a:r>
              <a:rPr lang="en-US" sz="2200" i="1" dirty="0" err="1"/>
              <a:t>y</a:t>
            </a:r>
            <a:r>
              <a:rPr lang="en-US" sz="2200" dirty="0" err="1"/>
              <a:t>,</a:t>
            </a:r>
            <a:r>
              <a:rPr lang="en-US" sz="2200" i="1" dirty="0" err="1"/>
              <a:t>Waiter</a:t>
            </a:r>
            <a:r>
              <a:rPr lang="en-US" sz="2200" dirty="0"/>
              <a:t>)∧</a:t>
            </a:r>
            <a:r>
              <a:rPr lang="en-US" sz="2200" i="1" dirty="0"/>
              <a:t>Object</a:t>
            </a:r>
            <a:r>
              <a:rPr lang="en-US" sz="2200" dirty="0"/>
              <a:t>(</a:t>
            </a:r>
            <a:r>
              <a:rPr lang="en-US" sz="2200" i="1" dirty="0" err="1"/>
              <a:t>y</a:t>
            </a:r>
            <a:r>
              <a:rPr lang="en-US" sz="2200" dirty="0" err="1"/>
              <a:t>,</a:t>
            </a:r>
            <a:r>
              <a:rPr lang="en-US" sz="2200" i="1" dirty="0" err="1"/>
              <a:t>Check</a:t>
            </a:r>
            <a:r>
              <a:rPr lang="en-US" sz="2200" dirty="0"/>
              <a:t>)∧</a:t>
            </a:r>
            <a:r>
              <a:rPr lang="en-US" sz="2200" i="1" dirty="0"/>
              <a:t>To</a:t>
            </a:r>
            <a:r>
              <a:rPr lang="en-US" sz="2200" dirty="0"/>
              <a:t>(</a:t>
            </a:r>
            <a:r>
              <a:rPr lang="en-US" sz="2200" i="1" dirty="0" err="1"/>
              <a:t>y</a:t>
            </a:r>
            <a:r>
              <a:rPr lang="en-US" sz="2200" dirty="0" err="1"/>
              <a:t>,</a:t>
            </a:r>
            <a:r>
              <a:rPr lang="en-US" sz="2200" i="1" dirty="0" err="1"/>
              <a:t>Mary</a:t>
            </a:r>
            <a:r>
              <a:rPr lang="en-US" sz="2200" dirty="0"/>
              <a:t>) </a:t>
            </a:r>
          </a:p>
          <a:p>
            <a:endParaRPr lang="en-US" sz="2200" dirty="0"/>
          </a:p>
        </p:txBody>
      </p:sp>
    </p:spTree>
    <p:extLst>
      <p:ext uri="{BB962C8B-B14F-4D97-AF65-F5344CB8AC3E}">
        <p14:creationId xmlns:p14="http://schemas.microsoft.com/office/powerpoint/2010/main" val="1607121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109DDC8-B351-7D48-8849-0C77FC3BE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41" y="-76200"/>
            <a:ext cx="8086117" cy="6400800"/>
          </a:xfrm>
          <a:prstGeom prst="rect">
            <a:avLst/>
          </a:prstGeom>
        </p:spPr>
      </p:pic>
      <p:sp>
        <p:nvSpPr>
          <p:cNvPr id="4" name="Rectangle 3">
            <a:extLst>
              <a:ext uri="{FF2B5EF4-FFF2-40B4-BE49-F238E27FC236}">
                <a16:creationId xmlns:a16="http://schemas.microsoft.com/office/drawing/2014/main" id="{07D35F2D-7723-1446-B117-8413C159BF6F}"/>
              </a:ext>
            </a:extLst>
          </p:cNvPr>
          <p:cNvSpPr/>
          <p:nvPr/>
        </p:nvSpPr>
        <p:spPr>
          <a:xfrm>
            <a:off x="3488689" y="6414413"/>
            <a:ext cx="2166619" cy="430887"/>
          </a:xfrm>
          <a:prstGeom prst="rect">
            <a:avLst/>
          </a:prstGeom>
        </p:spPr>
        <p:txBody>
          <a:bodyPr wrap="none">
            <a:spAutoFit/>
          </a:bodyPr>
          <a:lstStyle/>
          <a:p>
            <a:r>
              <a:rPr lang="en-US" sz="2200" dirty="0"/>
              <a:t>http://</a:t>
            </a:r>
            <a:r>
              <a:rPr lang="en-US" sz="2200" dirty="0" err="1"/>
              <a:t>decomp.io</a:t>
            </a:r>
            <a:endParaRPr lang="en-US" sz="2200" dirty="0"/>
          </a:p>
        </p:txBody>
      </p:sp>
    </p:spTree>
    <p:extLst>
      <p:ext uri="{BB962C8B-B14F-4D97-AF65-F5344CB8AC3E}">
        <p14:creationId xmlns:p14="http://schemas.microsoft.com/office/powerpoint/2010/main" val="3651731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6"/>
          </a:xfrm>
        </p:spPr>
        <p:txBody>
          <a:bodyPr/>
          <a:lstStyle/>
          <a:p>
            <a:r>
              <a:rPr lang="en-US" dirty="0"/>
              <a:t>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1"/>
            <a:ext cx="7543801" cy="4573693"/>
          </a:xfrm>
        </p:spPr>
        <p:txBody>
          <a:bodyPr>
            <a:normAutofit/>
          </a:bodyPr>
          <a:lstStyle/>
          <a:p>
            <a:pPr lvl="1">
              <a:buFont typeface="Arial" panose="020B0604020202020204" pitchFamily="34" charset="0"/>
              <a:buChar char="•"/>
            </a:pPr>
            <a:r>
              <a:rPr lang="en-US" sz="2800" dirty="0"/>
              <a:t>A relation consists of a set of ordered tuples over elements of a domain</a:t>
            </a:r>
          </a:p>
          <a:p>
            <a:pPr lvl="1">
              <a:buFont typeface="Arial" panose="020B0604020202020204" pitchFamily="34" charset="0"/>
              <a:buChar char="•"/>
            </a:pPr>
            <a:r>
              <a:rPr lang="en-US" sz="2800" dirty="0"/>
              <a:t>The domain elements corresponds to the named entities</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F1DB15E2-F230-4A4E-A328-4F3D8B4BF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124200"/>
            <a:ext cx="8382000" cy="3447196"/>
          </a:xfrm>
          <a:prstGeom prst="rect">
            <a:avLst/>
          </a:prstGeom>
        </p:spPr>
      </p:pic>
    </p:spTree>
    <p:extLst>
      <p:ext uri="{BB962C8B-B14F-4D97-AF65-F5344CB8AC3E}">
        <p14:creationId xmlns:p14="http://schemas.microsoft.com/office/powerpoint/2010/main" val="3487865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B5FD-9ABF-F244-96D8-6C44341EA69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76C630B-5C91-1346-BC0B-C12E77995236}"/>
              </a:ext>
            </a:extLst>
          </p:cNvPr>
          <p:cNvSpPr>
            <a:spLocks noGrp="1"/>
          </p:cNvSpPr>
          <p:nvPr>
            <p:ph idx="1"/>
          </p:nvPr>
        </p:nvSpPr>
        <p:spPr/>
        <p:txBody>
          <a:bodyPr>
            <a:normAutofit/>
          </a:bodyPr>
          <a:lstStyle/>
          <a:p>
            <a:r>
              <a:rPr lang="en-US" dirty="0"/>
              <a:t>Semantic roles are abstract models of the role an argument plays in the event described by the predicate. </a:t>
            </a:r>
          </a:p>
          <a:p>
            <a:r>
              <a:rPr lang="en-US" dirty="0"/>
              <a:t>Thematic roles are a model of semantic roles based on a single finite list of roles. </a:t>
            </a:r>
          </a:p>
          <a:p>
            <a:r>
              <a:rPr lang="en-US" dirty="0"/>
              <a:t>Per-verb semantic role lists and proto-agent/proto-patient, are implemented in </a:t>
            </a:r>
            <a:r>
              <a:rPr lang="en-US" dirty="0" err="1"/>
              <a:t>PropBank</a:t>
            </a:r>
            <a:r>
              <a:rPr lang="en-US" dirty="0"/>
              <a:t> and </a:t>
            </a:r>
            <a:r>
              <a:rPr lang="en-US" dirty="0" err="1"/>
              <a:t>FrameNet</a:t>
            </a:r>
            <a:r>
              <a:rPr lang="en-US" dirty="0"/>
              <a:t>. </a:t>
            </a:r>
          </a:p>
          <a:p>
            <a:r>
              <a:rPr lang="en-US" dirty="0"/>
              <a:t>Semantic role labeling is the task of assigning semantic role labels to the constituents of a sentence. </a:t>
            </a:r>
          </a:p>
          <a:p>
            <a:r>
              <a:rPr lang="en-US" dirty="0"/>
              <a:t>Cool new research directions in finding </a:t>
            </a:r>
            <a:r>
              <a:rPr lang="en-US"/>
              <a:t>event primatives.</a:t>
            </a:r>
            <a:endParaRPr lang="en-US" dirty="0"/>
          </a:p>
        </p:txBody>
      </p:sp>
    </p:spTree>
    <p:extLst>
      <p:ext uri="{BB962C8B-B14F-4D97-AF65-F5344CB8AC3E}">
        <p14:creationId xmlns:p14="http://schemas.microsoft.com/office/powerpoint/2010/main" val="2047851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able, people, woman, red&#10;&#10;Description automatically generated">
            <a:extLst>
              <a:ext uri="{FF2B5EF4-FFF2-40B4-BE49-F238E27FC236}">
                <a16:creationId xmlns:a16="http://schemas.microsoft.com/office/drawing/2014/main" id="{AC2F681F-7B45-A64E-ACD3-B4B1C36A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6021" y="1143000"/>
            <a:ext cx="8171958" cy="2666999"/>
          </a:xfrm>
        </p:spPr>
      </p:pic>
      <p:sp>
        <p:nvSpPr>
          <p:cNvPr id="9" name="TextBox 8">
            <a:extLst>
              <a:ext uri="{FF2B5EF4-FFF2-40B4-BE49-F238E27FC236}">
                <a16:creationId xmlns:a16="http://schemas.microsoft.com/office/drawing/2014/main" id="{D684015F-228A-9445-937C-87CE2FCDDC7F}"/>
              </a:ext>
            </a:extLst>
          </p:cNvPr>
          <p:cNvSpPr txBox="1"/>
          <p:nvPr/>
        </p:nvSpPr>
        <p:spPr>
          <a:xfrm>
            <a:off x="486021" y="4330005"/>
            <a:ext cx="7702892" cy="1384995"/>
          </a:xfrm>
          <a:prstGeom prst="rect">
            <a:avLst/>
          </a:prstGeom>
          <a:noFill/>
        </p:spPr>
        <p:txBody>
          <a:bodyPr wrap="square" rtlCol="0">
            <a:spAutoFit/>
          </a:bodyPr>
          <a:lstStyle/>
          <a:p>
            <a:r>
              <a:rPr lang="en-US" sz="2800" dirty="0"/>
              <a:t>Tim Wagner </a:t>
            </a:r>
            <a:r>
              <a:rPr lang="en-US" sz="2800" b="1" dirty="0"/>
              <a:t>[is a spokesman] </a:t>
            </a:r>
            <a:r>
              <a:rPr lang="en-US" sz="2800" dirty="0"/>
              <a:t>for American Airlines.</a:t>
            </a:r>
          </a:p>
          <a:p>
            <a:r>
              <a:rPr lang="en-US" sz="2800" dirty="0"/>
              <a:t>United </a:t>
            </a:r>
            <a:r>
              <a:rPr lang="en-US" sz="2800" b="1" dirty="0"/>
              <a:t>[is a unit of] </a:t>
            </a:r>
            <a:r>
              <a:rPr lang="en-US" sz="2800" dirty="0"/>
              <a:t>UAL Corp.</a:t>
            </a:r>
          </a:p>
          <a:p>
            <a:r>
              <a:rPr lang="en-US" sz="2800" dirty="0"/>
              <a:t>American </a:t>
            </a:r>
            <a:r>
              <a:rPr lang="en-US" sz="2800" b="1" dirty="0"/>
              <a:t>[is a unit of] </a:t>
            </a:r>
            <a:r>
              <a:rPr lang="en-US" sz="2800" dirty="0"/>
              <a:t>AMR.</a:t>
            </a:r>
          </a:p>
        </p:txBody>
      </p:sp>
    </p:spTree>
    <p:extLst>
      <p:ext uri="{BB962C8B-B14F-4D97-AF65-F5344CB8AC3E}">
        <p14:creationId xmlns:p14="http://schemas.microsoft.com/office/powerpoint/2010/main" val="1022244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fruit, food&#10;&#10;Description automatically generated">
            <a:extLst>
              <a:ext uri="{FF2B5EF4-FFF2-40B4-BE49-F238E27FC236}">
                <a16:creationId xmlns:a16="http://schemas.microsoft.com/office/drawing/2014/main" id="{9E539324-D4C6-8746-954C-41BC2CC604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 y="403030"/>
            <a:ext cx="8236479" cy="3940370"/>
          </a:xfrm>
        </p:spPr>
      </p:pic>
      <p:pic>
        <p:nvPicPr>
          <p:cNvPr id="10" name="Picture 9" descr="A screenshot of a cell phone&#10;&#10;Description automatically generated">
            <a:extLst>
              <a:ext uri="{FF2B5EF4-FFF2-40B4-BE49-F238E27FC236}">
                <a16:creationId xmlns:a16="http://schemas.microsoft.com/office/drawing/2014/main" id="{F34D7AE9-0C5E-BD43-A644-CF362F947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10" y="4572000"/>
            <a:ext cx="7918580" cy="1447800"/>
          </a:xfrm>
          <a:prstGeom prst="rect">
            <a:avLst/>
          </a:prstGeom>
        </p:spPr>
      </p:pic>
    </p:spTree>
    <p:extLst>
      <p:ext uri="{BB962C8B-B14F-4D97-AF65-F5344CB8AC3E}">
        <p14:creationId xmlns:p14="http://schemas.microsoft.com/office/powerpoint/2010/main" val="3063786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Unified Medical Language System</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962400"/>
            <a:ext cx="8092441" cy="2608996"/>
          </a:xfrm>
        </p:spPr>
        <p:txBody>
          <a:bodyPr>
            <a:normAutofit fontScale="92500" lnSpcReduction="20000"/>
          </a:bodyPr>
          <a:lstStyle/>
          <a:p>
            <a:r>
              <a:rPr lang="en-US" sz="2800" dirty="0"/>
              <a:t>Given a medical sentence like:</a:t>
            </a:r>
          </a:p>
          <a:p>
            <a:r>
              <a:rPr lang="en-US" sz="2600" dirty="0"/>
              <a:t>Doppler echocardiography can be used to diagnose left anterior descending artery stenosis in patients with type 2 diabetes</a:t>
            </a:r>
          </a:p>
          <a:p>
            <a:endParaRPr lang="en-US" sz="2800" dirty="0"/>
          </a:p>
          <a:p>
            <a:r>
              <a:rPr lang="en-US" sz="2800" dirty="0"/>
              <a:t>Extract the UMLS relation:</a:t>
            </a:r>
          </a:p>
          <a:p>
            <a:r>
              <a:rPr lang="en-US" sz="2600" dirty="0"/>
              <a:t>Echocardiography (Doppler) </a:t>
            </a:r>
            <a:r>
              <a:rPr lang="en-US" sz="2600" b="1" dirty="0"/>
              <a:t>Diagnoses</a:t>
            </a:r>
            <a:r>
              <a:rPr lang="en-US" sz="2600" dirty="0"/>
              <a:t> Acquired stenosis</a:t>
            </a:r>
          </a:p>
        </p:txBody>
      </p:sp>
      <p:pic>
        <p:nvPicPr>
          <p:cNvPr id="5" name="Picture 4" descr="A close up of a sign&#10;&#10;Description automatically generated">
            <a:extLst>
              <a:ext uri="{FF2B5EF4-FFF2-40B4-BE49-F238E27FC236}">
                <a16:creationId xmlns:a16="http://schemas.microsoft.com/office/drawing/2014/main" id="{DAD620C8-C456-E24E-8566-0F40D3F4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37360"/>
            <a:ext cx="6019800" cy="1691639"/>
          </a:xfrm>
          <a:prstGeom prst="rect">
            <a:avLst/>
          </a:prstGeom>
        </p:spPr>
      </p:pic>
    </p:spTree>
    <p:extLst>
      <p:ext uri="{BB962C8B-B14F-4D97-AF65-F5344CB8AC3E}">
        <p14:creationId xmlns:p14="http://schemas.microsoft.com/office/powerpoint/2010/main" val="218317835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48641</TotalTime>
  <Words>3512</Words>
  <Application>Microsoft Macintosh PowerPoint</Application>
  <PresentationFormat>On-screen Show (4:3)</PresentationFormat>
  <Paragraphs>355</Paragraphs>
  <Slides>60</Slides>
  <Notes>33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Cambria Math</vt:lpstr>
      <vt:lpstr>Courier New</vt:lpstr>
      <vt:lpstr>Helvetica Neue</vt:lpstr>
      <vt:lpstr>NimbusRomNo9L</vt:lpstr>
      <vt:lpstr>Times</vt:lpstr>
      <vt:lpstr>Retrospect</vt:lpstr>
      <vt:lpstr>Reminders</vt:lpstr>
      <vt:lpstr>Information Extraction</vt:lpstr>
      <vt:lpstr>Information Extraction (IE)</vt:lpstr>
      <vt:lpstr>Template Filling</vt:lpstr>
      <vt:lpstr>Steps in IE</vt:lpstr>
      <vt:lpstr>Relation Extraction</vt:lpstr>
      <vt:lpstr>PowerPoint Presentation</vt:lpstr>
      <vt:lpstr>PowerPoint Presentation</vt:lpstr>
      <vt:lpstr>Unified Medical Language System</vt:lpstr>
      <vt:lpstr>Wikipedia info boxes</vt:lpstr>
      <vt:lpstr>RDF Triples</vt:lpstr>
      <vt:lpstr>PowerPoint Presentation</vt:lpstr>
      <vt:lpstr>Freebase, WordNet, other ontologies</vt:lpstr>
      <vt:lpstr>Strategies for relation extraction</vt:lpstr>
      <vt:lpstr>Hearst Patterns</vt:lpstr>
      <vt:lpstr>Machine learning techniques</vt:lpstr>
      <vt:lpstr>Semisupervised Relation Extraction</vt:lpstr>
      <vt:lpstr>Example</vt:lpstr>
      <vt:lpstr>Distant Supervision</vt:lpstr>
      <vt:lpstr>Open IE</vt:lpstr>
      <vt:lpstr>Evaluation of Relation Extraction</vt:lpstr>
      <vt:lpstr>Temporal Expression Extraction</vt:lpstr>
      <vt:lpstr>Event Extraction</vt:lpstr>
      <vt:lpstr>Event Extraction</vt:lpstr>
      <vt:lpstr>PowerPoint Presentation</vt:lpstr>
      <vt:lpstr>Temporal ordering of events</vt:lpstr>
      <vt:lpstr>Scripts</vt:lpstr>
      <vt:lpstr>PowerPoint Presentation</vt:lpstr>
      <vt:lpstr>PowerPoint Presentation</vt:lpstr>
      <vt:lpstr>Narrative Cloze Test</vt:lpstr>
      <vt:lpstr>Narrative Cloze Task</vt:lpstr>
      <vt:lpstr>Template Filling</vt:lpstr>
      <vt:lpstr>The Gun Violence Database</vt:lpstr>
      <vt:lpstr>Goals of the GVDB</vt:lpstr>
      <vt:lpstr>GVDB Template</vt:lpstr>
      <vt:lpstr>Semantic Role Labeling</vt:lpstr>
      <vt:lpstr>Events and their Participants</vt:lpstr>
      <vt:lpstr>Semantic Roles</vt:lpstr>
      <vt:lpstr>Thematic Roles</vt:lpstr>
      <vt:lpstr>Thematic Roles</vt:lpstr>
      <vt:lpstr>Thematic Roles</vt:lpstr>
      <vt:lpstr>Verb Alternation</vt:lpstr>
      <vt:lpstr>Problems with Thematic Roles</vt:lpstr>
      <vt:lpstr>Generalized Semantic Roles</vt:lpstr>
      <vt:lpstr>PropBank</vt:lpstr>
      <vt:lpstr>PropBank Frame File</vt:lpstr>
      <vt:lpstr>PropBank Frame File</vt:lpstr>
      <vt:lpstr>PropBank Frame File</vt:lpstr>
      <vt:lpstr>ArgMs </vt:lpstr>
      <vt:lpstr>FrameNet</vt:lpstr>
      <vt:lpstr>Frames</vt:lpstr>
      <vt:lpstr>Frame Elements</vt:lpstr>
      <vt:lpstr>Lexical Units</vt:lpstr>
      <vt:lpstr>PowerPoint Presentation</vt:lpstr>
      <vt:lpstr>Semantic Role Labeling </vt:lpstr>
      <vt:lpstr>Primitive Decomposition of Predicates </vt:lpstr>
      <vt:lpstr>Conceptual dependency primitives </vt:lpstr>
      <vt:lpstr>Neo-Davidsonian Event with Primatives</vt:lpstr>
      <vt:lpstr>PowerPoint Presentation</vt:lpstr>
      <vt:lpstr>Conclusions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2006</cp:revision>
  <cp:lastPrinted>2019-03-11T19:00:46Z</cp:lastPrinted>
  <dcterms:created xsi:type="dcterms:W3CDTF">2009-06-12T17:14:38Z</dcterms:created>
  <dcterms:modified xsi:type="dcterms:W3CDTF">2020-04-01T17:20:27Z</dcterms:modified>
</cp:coreProperties>
</file>